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 panose="020B0604020202090204"/>
      </a:defRPr>
    </a:lvl1pPr>
    <a:lvl2pPr indent="228600" latinLnBrk="0">
      <a:defRPr sz="1400">
        <a:latin typeface="+mj-lt"/>
        <a:ea typeface="+mj-ea"/>
        <a:cs typeface="+mj-cs"/>
        <a:sym typeface="Arial" panose="020B0604020202090204"/>
      </a:defRPr>
    </a:lvl2pPr>
    <a:lvl3pPr indent="457200" latinLnBrk="0">
      <a:defRPr sz="1400">
        <a:latin typeface="+mj-lt"/>
        <a:ea typeface="+mj-ea"/>
        <a:cs typeface="+mj-cs"/>
        <a:sym typeface="Arial" panose="020B0604020202090204"/>
      </a:defRPr>
    </a:lvl3pPr>
    <a:lvl4pPr indent="685800" latinLnBrk="0">
      <a:defRPr sz="1400">
        <a:latin typeface="+mj-lt"/>
        <a:ea typeface="+mj-ea"/>
        <a:cs typeface="+mj-cs"/>
        <a:sym typeface="Arial" panose="020B0604020202090204"/>
      </a:defRPr>
    </a:lvl4pPr>
    <a:lvl5pPr indent="914400" latinLnBrk="0">
      <a:defRPr sz="1400">
        <a:latin typeface="+mj-lt"/>
        <a:ea typeface="+mj-ea"/>
        <a:cs typeface="+mj-cs"/>
        <a:sym typeface="Arial" panose="020B0604020202090204"/>
      </a:defRPr>
    </a:lvl5pPr>
    <a:lvl6pPr indent="1143000" latinLnBrk="0">
      <a:defRPr sz="1400">
        <a:latin typeface="+mj-lt"/>
        <a:ea typeface="+mj-ea"/>
        <a:cs typeface="+mj-cs"/>
        <a:sym typeface="Arial" panose="020B0604020202090204"/>
      </a:defRPr>
    </a:lvl6pPr>
    <a:lvl7pPr indent="1371600" latinLnBrk="0">
      <a:defRPr sz="1400">
        <a:latin typeface="+mj-lt"/>
        <a:ea typeface="+mj-ea"/>
        <a:cs typeface="+mj-cs"/>
        <a:sym typeface="Arial" panose="020B0604020202090204"/>
      </a:defRPr>
    </a:lvl7pPr>
    <a:lvl8pPr indent="1600200" latinLnBrk="0">
      <a:defRPr sz="1400">
        <a:latin typeface="+mj-lt"/>
        <a:ea typeface="+mj-ea"/>
        <a:cs typeface="+mj-cs"/>
        <a:sym typeface="Arial" panose="020B0604020202090204"/>
      </a:defRPr>
    </a:lvl8pPr>
    <a:lvl9pPr indent="1828800" latinLnBrk="0">
      <a:defRPr sz="1400">
        <a:latin typeface="+mj-lt"/>
        <a:ea typeface="+mj-ea"/>
        <a:cs typeface="+mj-cs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总结Handler的使用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55" name="Shape 6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measure过程主要就是从顶层父View向子View递归调用view.measure方法（measure中又回调onMeasure方法）的过程,measure操作完成后得到的是对每个View经测量过的measuredWidth和measuredHeight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60" name="Shape 6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看出layout也是从顶层父View向子View的递归调用view.layout方法的过程，即父View根据上一步measure子View所得到的布局大小和布局参数，将子View放在合适的位置,layout操作完成之后得到的是对每个View进行位置分配后的mLeft、mTop、mRight、mBottom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4D4D4D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View的绘制是借助onDraw方法传入的Canvas类来进行的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712" name="Shape 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Canvas可以理解为容器，画笔是可以设置颜色等属性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用户的某种操作会封装为一条消息插入到“消息循环”，被主线程消费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界面和控件之所以能响应用户操作，关键就在于负责创建它们的UI线程拥有一个“消息循环（Message Loop）”。</a:t>
            </a:r>
          </a:p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所谓消息循环，其实就是一个While循环语句。</a:t>
            </a:r>
          </a:p>
          <a:p>
            <a:pPr marL="914400" lvl="1" indent="-342900">
              <a:lnSpc>
                <a:spcPct val="115000"/>
              </a:lnSpc>
              <a:buClr>
                <a:srgbClr val="158158"/>
              </a:buClr>
              <a:buSzPts val="1800"/>
              <a:buFont typeface="Arial" panose="020B0604020202090204"/>
              <a:buChar char="○"/>
              <a:defRPr sz="1800">
                <a:solidFill>
                  <a:srgbClr val="158158"/>
                </a:solidFill>
              </a:defRPr>
            </a:pPr>
            <a:r>
              <a:t>用户的某种操作会封装为一条消息插入到“消息循环”，被主线程消费。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31" name="Shape 4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>
                <a:solidFill>
                  <a:srgbClr val="158158"/>
                </a:solidFill>
              </a:defRPr>
            </a:pPr>
            <a:r>
              <a:t>使用场景：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HandlerThread比较适用于单线程+异步队列的场景，比如IO读写操作数据库、文件等，耗时不多而且也不会产生较大的阻塞。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对于网络IO操作，HandlerThread并不适合，因为它只有一个线程，还得排队一个一个等着。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>
                <a:solidFill>
                  <a:srgbClr val="158158"/>
                </a:solidFill>
              </a:defRPr>
            </a:pPr>
            <a:r>
              <a:t>网络IO =&gt; 线程池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73" name="Shape 4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158158"/>
                </a:solidFill>
              </a:defRPr>
            </a:pPr>
            <a:r>
              <a:t>Service举例：播放器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服务可由其他应用组件启动，而且即使用户切换到其他应用，服务仍将在后台继续运行。 此外，组件可以绑定到服务，以与之进行交互，甚至是执行进程间通信 (IPC)。 例如，服务可以处理网络事务、播放音乐，执行文件 I/O 或与内容提供程序交互，而所有这一切均可在后台进行。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IntentService举例：下载文件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81" name="Shape 4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200">
                <a:solidFill>
                  <a:srgbClr val="158158"/>
                </a:solidFill>
              </a:defRPr>
            </a:pPr>
            <a:r>
              <a:t>Service是执行在主线程的。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而很多情况下，我们需要做的事情可能并不希望在主线程执行，那么就应该用intentService。</a:t>
            </a:r>
          </a:p>
          <a:p>
            <a:pPr>
              <a:lnSpc>
                <a:spcPct val="115000"/>
              </a:lnSpc>
              <a:spcBef>
                <a:spcPts val="1600"/>
              </a:spcBef>
              <a:defRPr sz="1200">
                <a:solidFill>
                  <a:srgbClr val="158158"/>
                </a:solidFill>
              </a:defRPr>
            </a:pPr>
            <a:r>
              <a:t>IntentService举例：下载文件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41" name="Shape 5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回顾大家都知道哪些View，有可能的业务场景，Android提供的这些系统View组件，没法满足需求，这时就需要创建新的View，这就是自定义View. 这时候就需要对View的绘制原理有一定的了解了。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55" name="Shape 5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如果让大家来画这个佩奇的，大家会怎么来画呢？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592" name="Shape 5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View的组织模型可以看到是一颗树，遍历方式采用的自上向下的，深度优先，Android里View也有坐标系的，原点是在左上角，横向是X轴，纵向是Y轴，一个View的坐标是（left,top, right,bottom）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" name="标题文本"/>
          <p:cNvSpPr txBox="1"/>
          <p:nvPr>
            <p:ph type="title" hasCustomPrompt="1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17" name="正文级别 1…"/>
          <p:cNvSpPr txBox="1"/>
          <p:nvPr>
            <p:ph type="body" sz="quarter" idx="1" hasCustomPrompt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4" name="标题文本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15" name="正文级别 1…"/>
          <p:cNvSpPr txBox="1"/>
          <p:nvPr>
            <p:ph type="body" sz="half" idx="1" hasCustomPrompt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4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4" name="标题文本"/>
          <p:cNvSpPr txBox="1"/>
          <p:nvPr>
            <p:ph type="title" hasCustomPrompt="1"/>
          </p:nvPr>
        </p:nvSpPr>
        <p:spPr>
          <a:xfrm>
            <a:off x="666750" y="862012"/>
            <a:ext cx="7810500" cy="1743076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 b="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标题文本</a:t>
            </a:r>
          </a:p>
        </p:txBody>
      </p:sp>
      <p:sp>
        <p:nvSpPr>
          <p:cNvPr id="135" name="正文级别 1…"/>
          <p:cNvSpPr txBox="1"/>
          <p:nvPr>
            <p:ph type="body" sz="quarter" idx="1" hasCustomPrompt="1"/>
          </p:nvPr>
        </p:nvSpPr>
        <p:spPr>
          <a:xfrm>
            <a:off x="666750" y="2652713"/>
            <a:ext cx="7810500" cy="595313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136" name="Google Shape;59;p13" descr="Google Shape;59;p13"/>
          <p:cNvPicPr>
            <a:picLocks noChangeAspect="1"/>
          </p:cNvPicPr>
          <p:nvPr/>
        </p:nvPicPr>
        <p:blipFill>
          <a:blip r:embed="rId2"/>
          <a:srcRect l="73004" t="87953" b="1569"/>
          <a:stretch>
            <a:fillRect/>
          </a:stretch>
        </p:blipFill>
        <p:spPr>
          <a:xfrm>
            <a:off x="7900826" y="4867685"/>
            <a:ext cx="1136385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4480668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" name="标题文本"/>
          <p:cNvSpPr txBox="1"/>
          <p:nvPr>
            <p:ph type="title" hasCustomPrompt="1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标题文本</a:t>
            </a:r>
          </a:p>
        </p:txBody>
      </p:sp>
      <p:sp>
        <p:nvSpPr>
          <p:cNvPr id="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6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7" name="正文级别 1…"/>
          <p:cNvSpPr txBox="1"/>
          <p:nvPr>
            <p:ph type="body" sz="half" idx="1" hasCustomPrompt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" name="Google Shape;26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pic>
        <p:nvPicPr>
          <p:cNvPr id="49" name="Google Shape;28;p5" descr="Google Shape;28;p5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9896" y="0"/>
            <a:ext cx="379573" cy="90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8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9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pic>
        <p:nvPicPr>
          <p:cNvPr id="60" name="Google Shape;32;p6" descr="Google Shape;32;p6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9896" y="0"/>
            <a:ext cx="379573" cy="9057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9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" name="标题文本"/>
          <p:cNvSpPr txBox="1"/>
          <p:nvPr>
            <p:ph type="title" hasCustomPrompt="1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71" name="正文级别 1…"/>
          <p:cNvSpPr txBox="1"/>
          <p:nvPr>
            <p:ph type="body" sz="quarter" idx="1" hasCustomPrompt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标题文本"/>
          <p:cNvSpPr txBox="1"/>
          <p:nvPr>
            <p:ph type="title" hasCustomPrompt="1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0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1" name="Google Shape;41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92" name="标题文本"/>
          <p:cNvSpPr txBox="1"/>
          <p:nvPr>
            <p:ph type="title" hasCustomPrompt="1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sz="quarter" idx="1" hasCustomPrompt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Google Shape;44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9;p1" descr="Google Shape;9;p1"/>
          <p:cNvPicPr>
            <a:picLocks noChangeAspect="1"/>
          </p:cNvPicPr>
          <p:nvPr/>
        </p:nvPicPr>
        <p:blipFill>
          <a:blip r:embed="rId2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3" name="Google Shape;10;p1" descr="Google Shape;10;p1"/>
          <p:cNvPicPr>
            <a:picLocks noChangeAspect="1"/>
          </p:cNvPicPr>
          <p:nvPr/>
        </p:nvPicPr>
        <p:blipFill>
          <a:blip r:embed="rId2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4" name="正文级别 1…"/>
          <p:cNvSpPr txBox="1"/>
          <p:nvPr>
            <p:ph type="body" sz="quarter" idx="1" hasCustomPrompt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1" descr="Google Shape;9;p1"/>
          <p:cNvPicPr>
            <a:picLocks noChangeAspect="1"/>
          </p:cNvPicPr>
          <p:nvPr/>
        </p:nvPicPr>
        <p:blipFill>
          <a:blip r:embed="rId13"/>
          <a:srcRect t="5150" r="95845" b="77239"/>
          <a:stretch>
            <a:fillRect/>
          </a:stretch>
        </p:blipFill>
        <p:spPr>
          <a:xfrm>
            <a:off x="-1371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Google Shape;10;p1" descr="Google Shape;10;p1"/>
          <p:cNvPicPr>
            <a:picLocks noChangeAspect="1"/>
          </p:cNvPicPr>
          <p:nvPr/>
        </p:nvPicPr>
        <p:blipFill>
          <a:blip r:embed="rId13"/>
          <a:srcRect l="73004" t="87953" r="2381" b="1569"/>
          <a:stretch>
            <a:fillRect/>
          </a:stretch>
        </p:blipFill>
        <p:spPr>
          <a:xfrm>
            <a:off x="7912499" y="4846137"/>
            <a:ext cx="1036079" cy="2482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/>
          <p:nvPr>
            <p:ph type="title"/>
          </p:nvPr>
        </p:nvSpPr>
        <p:spPr>
          <a:xfrm>
            <a:off x="311699" y="166538"/>
            <a:ext cx="8520602" cy="57270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6" name="Google Shape;22;p4" descr="Google Shape;22;p4"/>
          <p:cNvPicPr>
            <a:picLocks noChangeAspect="1"/>
          </p:cNvPicPr>
          <p:nvPr/>
        </p:nvPicPr>
        <p:blipFill>
          <a:blip r:embed="rId13"/>
          <a:srcRect t="5150" r="95845" b="77239"/>
          <a:stretch>
            <a:fillRect/>
          </a:stretch>
        </p:blipFill>
        <p:spPr>
          <a:xfrm>
            <a:off x="20179" y="13"/>
            <a:ext cx="379573" cy="9057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" name="幻灯片编号"/>
          <p:cNvSpPr txBox="1"/>
          <p:nvPr>
            <p:ph type="sldNum" sz="quarter" idx="2"/>
          </p:nvPr>
        </p:nvSpPr>
        <p:spPr>
          <a:xfrm>
            <a:off x="8835447" y="4823354"/>
            <a:ext cx="308561" cy="293827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800">
                <a:solidFill>
                  <a:srgbClr val="B7B7B7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0" baseline="0">
          <a:ln>
            <a:noFill/>
          </a:ln>
          <a:solidFill>
            <a:srgbClr val="666666"/>
          </a:solidFill>
          <a:uFillTx/>
          <a:latin typeface="+mj-lt"/>
          <a:ea typeface="+mj-ea"/>
          <a:cs typeface="+mj-cs"/>
          <a:sym typeface="Arial" panose="020B0604020202090204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1pPr>
      <a:lvl2pPr marL="1005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2pPr>
      <a:lvl3pPr marL="1462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3pPr>
      <a:lvl4pPr marL="1919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4pPr>
      <a:lvl5pPr marL="23768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5pPr>
      <a:lvl6pPr marL="28340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6pPr>
      <a:lvl7pPr marL="32912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●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7pPr>
      <a:lvl8pPr marL="37484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○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8pPr>
      <a:lvl9pPr marL="4205605" marR="0" indent="-408305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 panose="020B0604020202090204"/>
        <a:buChar char="■"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 panose="020B060402020209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64;p14" descr="Google Shape;64;p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64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7" name="Google Shape;65;p14"/>
          <p:cNvSpPr txBox="1"/>
          <p:nvPr/>
        </p:nvSpPr>
        <p:spPr>
          <a:xfrm>
            <a:off x="391724" y="1590794"/>
            <a:ext cx="5667902" cy="113411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pPr>
              <a:lnSpc>
                <a:spcPct val="115000"/>
              </a:lnSpc>
              <a:defRPr sz="3000" b="1">
                <a:solidFill>
                  <a:srgbClr val="3A5BAE"/>
                </a:solidFill>
              </a:defRPr>
            </a:pPr>
            <a:r>
              <a:t>复杂应用组件</a:t>
            </a:r>
          </a:p>
          <a:p>
            <a:pPr>
              <a:defRPr sz="2700">
                <a:solidFill>
                  <a:srgbClr val="6D9EEB"/>
                </a:solidFill>
              </a:defRPr>
            </a:pPr>
            <a:r>
              <a:t>Handler机制、多线程与自定义View</a:t>
            </a:r>
          </a:p>
        </p:txBody>
      </p:sp>
      <p:sp>
        <p:nvSpPr>
          <p:cNvPr id="148" name="Google Shape;66;p14"/>
          <p:cNvSpPr txBox="1"/>
          <p:nvPr/>
        </p:nvSpPr>
        <p:spPr>
          <a:xfrm>
            <a:off x="425900" y="2396225"/>
            <a:ext cx="4725301" cy="1010300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endParaRPr sz="1900" b="1">
              <a:solidFill>
                <a:srgbClr val="59C4D0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>
              <a:defRPr sz="1900" b="1">
                <a:solidFill>
                  <a:srgbClr val="59C4D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仝亮   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rPr>
              <a:t>liang.tong@bytedance.com</a:t>
            </a:r>
            <a:endParaRPr u="sng">
              <a:solidFill>
                <a:schemeClr val="accent5"/>
              </a:solidFill>
              <a:uFill>
                <a:solidFill>
                  <a:schemeClr val="accent5"/>
                </a:solidFill>
              </a:uFill>
            </a:endParaRPr>
          </a:p>
          <a:p>
            <a:pPr>
              <a:defRPr sz="1900" b="1">
                <a:solidFill>
                  <a:srgbClr val="59C4D0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字节跳动Android工程师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33;p2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 是做什么的？</a:t>
            </a:r>
          </a:p>
        </p:txBody>
      </p:sp>
      <p:sp>
        <p:nvSpPr>
          <p:cNvPr id="186" name="Google Shape;134;p2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先看这样两个例子：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今日头条App启动时，展示了一个开屏广告，默认播放x秒；在x秒后，需跳转到主界面。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用户在抖音App中，点击下载视频，下载过程中需要弹出Loading窗，下载结束后提示用户下载成功/失败。</a:t>
            </a:r>
          </a:p>
        </p:txBody>
      </p:sp>
      <p:sp>
        <p:nvSpPr>
          <p:cNvPr id="187" name="Google Shape;135;p23"/>
          <p:cNvSpPr txBox="1"/>
          <p:nvPr/>
        </p:nvSpPr>
        <p:spPr>
          <a:xfrm>
            <a:off x="2572049" y="3632625"/>
            <a:ext cx="3999902" cy="793501"/>
          </a:xfrm>
          <a:prstGeom prst="rect">
            <a:avLst/>
          </a:prstGeom>
          <a:solidFill>
            <a:srgbClr val="3A5BAE"/>
          </a:solidFill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algn="ctr">
              <a:lnSpc>
                <a:spcPct val="115000"/>
              </a:lnSpc>
              <a:defRPr sz="1800" b="1" i="1">
                <a:solidFill>
                  <a:srgbClr val="FFFFFF"/>
                </a:solidFill>
              </a:defRPr>
            </a:lvl1pPr>
          </a:lstStyle>
          <a:p>
            <a:r>
              <a:t>你需要使用Handler！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40;p2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Handler机制</a:t>
            </a:r>
          </a:p>
        </p:txBody>
      </p:sp>
      <p:sp>
        <p:nvSpPr>
          <p:cNvPr id="190" name="Google Shape;141;p2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Handler机制为Android系统解决了以下两个问题: </a:t>
            </a:r>
          </a:p>
          <a:p>
            <a:pPr>
              <a:spcBef>
                <a:spcPts val="1600"/>
              </a:spcBef>
              <a:buFontTx/>
              <a:buAutoNum type="arabicPeriod"/>
            </a:pPr>
            <a:r>
              <a:t>调度（Schedule）Android系统在某个时间点执行特定的任务</a:t>
            </a:r>
          </a:p>
          <a:p>
            <a:pPr marL="914400" lvl="1" indent="-317500">
              <a:buSzPts val="1400"/>
              <a:buFontTx/>
              <a:buAutoNum type="alphaLcPeriod"/>
              <a:defRPr sz="1400" i="1" u="sng">
                <a:solidFill>
                  <a:srgbClr val="A55858"/>
                </a:solidFill>
              </a:defRPr>
            </a:pPr>
            <a:r>
              <a:t>Message(android.os.Message)</a:t>
            </a:r>
          </a:p>
          <a:p>
            <a:pPr marL="914400" lvl="1" indent="-317500">
              <a:buSzPts val="1400"/>
              <a:buFontTx/>
              <a:buAutoNum type="alphaLcPeriod"/>
              <a:defRPr sz="1400" i="1" u="sng">
                <a:solidFill>
                  <a:srgbClr val="A55858"/>
                </a:solidFill>
              </a:defRPr>
            </a:pPr>
            <a:r>
              <a:t>Runnable(java.lang.Runnable)</a:t>
            </a: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将需要执行的任务加入到用户创建的线程的任务队列中</a:t>
            </a:r>
          </a:p>
        </p:txBody>
      </p:sp>
      <p:grpSp>
        <p:nvGrpSpPr>
          <p:cNvPr id="193" name="Google Shape;142;p24"/>
          <p:cNvGrpSpPr/>
          <p:nvPr/>
        </p:nvGrpSpPr>
        <p:grpSpPr>
          <a:xfrm>
            <a:off x="573749" y="3164550"/>
            <a:ext cx="7781402" cy="1404301"/>
            <a:chOff x="0" y="0"/>
            <a:chExt cx="7781400" cy="1404300"/>
          </a:xfrm>
        </p:grpSpPr>
        <p:sp>
          <p:nvSpPr>
            <p:cNvPr id="191" name="矩形"/>
            <p:cNvSpPr/>
            <p:nvPr/>
          </p:nvSpPr>
          <p:spPr>
            <a:xfrm>
              <a:off x="-1" y="-1"/>
              <a:ext cx="7781402" cy="1404302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" name="From Android Developer Website:…"/>
            <p:cNvSpPr txBox="1"/>
            <p:nvPr/>
          </p:nvSpPr>
          <p:spPr>
            <a:xfrm>
              <a:off x="-1" y="-1"/>
              <a:ext cx="7781402" cy="13736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800" b="1" i="1" u="sng">
                  <a:solidFill>
                    <a:srgbClr val="FFFFFF"/>
                  </a:solidFill>
                </a:defRPr>
              </a:pPr>
              <a:r>
                <a:t>From Android Developer Website:</a:t>
              </a:r>
            </a:p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There are two main uses for a Handler: (1) to schedule messages and runnables to be executed at some point in the future; and (2) to enqueue an action to be performed on a different thread than your own.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47;p2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196" name="Google Shape;148;p2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       今日头条App启动时，展示了一个开屏广告，默认播放x秒；在x秒后，需跳转到主界面</a:t>
            </a:r>
          </a:p>
        </p:txBody>
      </p:sp>
      <p:pic>
        <p:nvPicPr>
          <p:cNvPr id="197" name="Google Shape;149;p25" descr="Google Shape;149;p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124" y="2493524"/>
            <a:ext cx="4641726" cy="17078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54;p2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200" name="Google Shape;155;p2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       今日头条App启动时，展示了一个开屏广告，默认播放x秒；在x秒后，需跳转到主界面；</a:t>
            </a:r>
            <a:r>
              <a:rPr b="1">
                <a:solidFill>
                  <a:srgbClr val="3A5BAE"/>
                </a:solidFill>
              </a:rPr>
              <a:t>如果用户点击了跳过，则应该直接进入主界面。</a:t>
            </a:r>
            <a:endParaRPr b="1">
              <a:solidFill>
                <a:srgbClr val="3A5BAE"/>
              </a:solidFill>
            </a:endParaRPr>
          </a:p>
        </p:txBody>
      </p:sp>
      <p:pic>
        <p:nvPicPr>
          <p:cNvPr id="201" name="Google Shape;156;p26" descr="Google Shape;156;p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074" y="2085800"/>
            <a:ext cx="5077852" cy="27138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61;p2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Handler的使用举例</a:t>
            </a:r>
          </a:p>
        </p:txBody>
      </p:sp>
      <p:sp>
        <p:nvSpPr>
          <p:cNvPr id="204" name="Google Shape;162;p27"/>
          <p:cNvSpPr txBox="1"/>
          <p:nvPr>
            <p:ph type="body" sz="quarter" idx="1"/>
          </p:nvPr>
        </p:nvSpPr>
        <p:spPr>
          <a:xfrm>
            <a:off x="450649" y="900274"/>
            <a:ext cx="4195502" cy="1359301"/>
          </a:xfrm>
          <a:prstGeom prst="rect">
            <a:avLst/>
          </a:prstGeom>
        </p:spPr>
        <p:txBody>
          <a:bodyPr/>
          <a:lstStyle/>
          <a:p>
            <a:pPr marL="0" indent="0" defTabSz="667385">
              <a:buSzTx/>
              <a:buNone/>
              <a:defRPr sz="1315"/>
            </a:pPr>
            <a:r>
              <a:t>      用户在抖音App中，点击下载视频，下载过程中需要弹出Loading窗，下载结束后提示用户下载成功/失败。</a:t>
            </a:r>
          </a:p>
          <a:p>
            <a:pPr marL="0" indent="0" defTabSz="667385">
              <a:spcBef>
                <a:spcPts val="1100"/>
              </a:spcBef>
              <a:buSzTx/>
              <a:buNone/>
              <a:defRPr sz="1315"/>
            </a:pPr>
            <a:r>
              <a:t>       </a:t>
            </a:r>
          </a:p>
        </p:txBody>
      </p:sp>
      <p:grpSp>
        <p:nvGrpSpPr>
          <p:cNvPr id="207" name="Google Shape;163;p27"/>
          <p:cNvGrpSpPr/>
          <p:nvPr/>
        </p:nvGrpSpPr>
        <p:grpSpPr>
          <a:xfrm>
            <a:off x="450649" y="2628125"/>
            <a:ext cx="4195502" cy="2376286"/>
            <a:chOff x="0" y="0"/>
            <a:chExt cx="4195500" cy="2376285"/>
          </a:xfrm>
        </p:grpSpPr>
        <p:sp>
          <p:nvSpPr>
            <p:cNvPr id="205" name="矩形"/>
            <p:cNvSpPr/>
            <p:nvPr/>
          </p:nvSpPr>
          <p:spPr>
            <a:xfrm>
              <a:off x="0" y="0"/>
              <a:ext cx="4195501" cy="2136301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补充知识点:…"/>
            <p:cNvSpPr txBox="1"/>
            <p:nvPr/>
          </p:nvSpPr>
          <p:spPr>
            <a:xfrm>
              <a:off x="0" y="0"/>
              <a:ext cx="4195501" cy="237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800" b="1" i="1" u="sng">
                  <a:solidFill>
                    <a:srgbClr val="FFFFFF"/>
                  </a:solidFill>
                </a:defRPr>
              </a:pPr>
              <a:r>
                <a:t>补充知识点:</a:t>
              </a:r>
            </a:p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Android中，UI控件并非是线程安全的，只能在主线程内调用，所以所有对于UI控件的调用，必须在主线程。</a:t>
              </a:r>
            </a:p>
            <a:p>
              <a:pPr>
                <a:spcBef>
                  <a:spcPts val="10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因此，通常我们也把主线程也叫做UI线程。</a:t>
              </a:r>
            </a:p>
          </p:txBody>
        </p:sp>
      </p:grpSp>
      <p:pic>
        <p:nvPicPr>
          <p:cNvPr id="208" name="Google Shape;164;p27" descr="Google Shape;164;p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8363" y="112880"/>
            <a:ext cx="3873271" cy="49177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8" grpId="2" animBg="1" advAuto="0"/>
      <p:bldP spid="207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69;p2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Handler的使用</a:t>
            </a:r>
          </a:p>
        </p:txBody>
      </p:sp>
      <p:sp>
        <p:nvSpPr>
          <p:cNvPr id="211" name="Google Shape;170;p2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调度Message</a:t>
            </a:r>
          </a:p>
          <a:p>
            <a:pPr marL="914400" lvl="1" indent="-317500">
              <a:buSzPts val="1400"/>
              <a:defRPr sz="1400"/>
            </a:pPr>
            <a:r>
              <a:t>新建一个Handler，实现handleMessage()方法</a:t>
            </a:r>
          </a:p>
          <a:p>
            <a:pPr marL="914400" lvl="1" indent="-317500">
              <a:buSzPts val="1400"/>
              <a:defRPr sz="1400"/>
            </a:pPr>
            <a:r>
              <a:t>在适当的时候给上面的Handler发送消息</a:t>
            </a:r>
          </a:p>
          <a:p>
            <a:pPr>
              <a:spcBef>
                <a:spcPts val="1000"/>
              </a:spcBef>
            </a:pPr>
            <a:r>
              <a:t>调度Runnable</a:t>
            </a:r>
          </a:p>
          <a:p>
            <a:pPr marL="914400" lvl="1" indent="-317500">
              <a:buSzPts val="1400"/>
              <a:defRPr sz="1400"/>
            </a:pPr>
            <a:r>
              <a:t>新建一个Handler，然后直接调度Runnable即可</a:t>
            </a:r>
          </a:p>
          <a:p>
            <a:pPr>
              <a:spcBef>
                <a:spcPts val="1000"/>
              </a:spcBef>
            </a:pPr>
            <a:r>
              <a:t>取消调度</a:t>
            </a:r>
          </a:p>
          <a:p>
            <a:pPr marL="914400" lvl="1" indent="-317500">
              <a:buSzPts val="1400"/>
              <a:defRPr sz="1400"/>
            </a:pPr>
            <a:r>
              <a:t>通过Handler取消已经发送过的Message/Runnable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175;p29"/>
          <p:cNvSpPr txBox="1"/>
          <p:nvPr>
            <p:ph type="body" idx="1"/>
          </p:nvPr>
        </p:nvSpPr>
        <p:spPr>
          <a:xfrm>
            <a:off x="311699" y="876624"/>
            <a:ext cx="8520602" cy="4034401"/>
          </a:xfrm>
          <a:prstGeom prst="rect">
            <a:avLst/>
          </a:prstGeom>
        </p:spPr>
        <p:txBody>
          <a:bodyPr lIns="89999" tIns="89999" rIns="89999" bIns="89999"/>
          <a:lstStyle/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立即发送消息</a:t>
            </a:r>
            <a:r>
              <a:rPr b="0"/>
              <a:t>    </a:t>
            </a:r>
            <a:endParaRPr b="0"/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sendMessage(Message msg)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post(Runnable r);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780"/>
            </a:pPr>
            <a:endParaRPr sz="1485"/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延时发送消息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sendMessageDelayed(Message msg, long delayMillis)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postDelayed(Runnable r, long delayMillis);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定时发送消息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boolean sendMessageAtTime(Message msg, long uptimeMillis);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postAtTime(Runnable r, long uptimeMillis);    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boolean postAtTime(Runnable r, Object token, long uptimeMillis);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780"/>
            </a:pPr>
            <a:endParaRPr sz="1485"/>
          </a:p>
          <a:p>
            <a:pPr marL="0" indent="0" defTabSz="904875">
              <a:lnSpc>
                <a:spcPct val="100000"/>
              </a:lnSpc>
              <a:buSzTx/>
              <a:buNone/>
              <a:defRPr sz="1485" b="1"/>
            </a:pPr>
            <a:r>
              <a:t>// 取消消息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removeCallbacks(Runnable r);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removeMessages(int what);</a:t>
            </a:r>
          </a:p>
          <a:p>
            <a:pPr marL="0" indent="0" defTabSz="904875">
              <a:lnSpc>
                <a:spcPct val="100000"/>
              </a:lnSpc>
              <a:buSzTx/>
              <a:buNone/>
              <a:defRPr sz="1485"/>
            </a:pPr>
            <a:r>
              <a:t>public final void removeCallbacksAndMessages(Object token);</a:t>
            </a:r>
          </a:p>
        </p:txBody>
      </p:sp>
      <p:sp>
        <p:nvSpPr>
          <p:cNvPr id="214" name="Google Shape;176;p2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Handler的常用方法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181;p30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Handler原理：消息队列机制</a:t>
            </a:r>
          </a:p>
        </p:txBody>
      </p:sp>
      <p:sp>
        <p:nvSpPr>
          <p:cNvPr id="219" name="Google Shape;182;p30"/>
          <p:cNvSpPr txBox="1"/>
          <p:nvPr/>
        </p:nvSpPr>
        <p:spPr>
          <a:xfrm>
            <a:off x="303150" y="947075"/>
            <a:ext cx="4575000" cy="174812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在计算机科学中，消息队列（英语：Message Queue）是一种进程间通信或同一进程的不同线程间通信方式。</a:t>
            </a:r>
          </a:p>
        </p:txBody>
      </p:sp>
      <p:pic>
        <p:nvPicPr>
          <p:cNvPr id="220" name="Google Shape;183;p30" descr="Google Shape;183;p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6675" y="1609625"/>
            <a:ext cx="3369426" cy="19242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3" name="Google Shape;184;p30"/>
          <p:cNvGrpSpPr/>
          <p:nvPr/>
        </p:nvGrpSpPr>
        <p:grpSpPr>
          <a:xfrm>
            <a:off x="487278" y="2823368"/>
            <a:ext cx="4575001" cy="1722988"/>
            <a:chOff x="0" y="0"/>
            <a:chExt cx="4574999" cy="1722986"/>
          </a:xfrm>
        </p:grpSpPr>
        <p:sp>
          <p:nvSpPr>
            <p:cNvPr id="221" name="矩形"/>
            <p:cNvSpPr/>
            <p:nvPr/>
          </p:nvSpPr>
          <p:spPr>
            <a:xfrm>
              <a:off x="0" y="0"/>
              <a:ext cx="4575000" cy="1583407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2" name="消息队列实际应用：…"/>
            <p:cNvSpPr txBox="1"/>
            <p:nvPr/>
          </p:nvSpPr>
          <p:spPr>
            <a:xfrm>
              <a:off x="0" y="0"/>
              <a:ext cx="4575000" cy="1722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lnSpc>
                  <a:spcPct val="115000"/>
                </a:lnSpc>
                <a:defRPr sz="1800">
                  <a:solidFill>
                    <a:srgbClr val="FFFFFF"/>
                  </a:solidFill>
                </a:defRPr>
              </a:pPr>
              <a:r>
                <a:t>消息队列实际应用：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Kafka分布式消息处理系统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JS线程池模型</a:t>
              </a:r>
            </a:p>
            <a:p>
              <a:pPr marL="457200" indent="-342900">
                <a:lnSpc>
                  <a:spcPct val="115000"/>
                </a:lnSpc>
                <a:buClr>
                  <a:srgbClr val="FFFFFF"/>
                </a:buClr>
                <a:buSzPts val="1800"/>
                <a:buFont typeface="Arial" panose="020B0604020202090204"/>
                <a:buChar char="●"/>
                <a:defRPr sz="1800">
                  <a:solidFill>
                    <a:srgbClr val="FFFFFF"/>
                  </a:solidFill>
                </a:defRPr>
              </a:pPr>
              <a:r>
                <a:t>Windows/Android UI线程消息处理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3" animBg="1" advAuto="0"/>
      <p:bldP spid="220" grpId="1" animBg="1" advAuto="0"/>
      <p:bldP spid="219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189;p31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Handler原理：UI线程与消息队列机制</a:t>
            </a:r>
          </a:p>
        </p:txBody>
      </p:sp>
      <p:sp>
        <p:nvSpPr>
          <p:cNvPr id="226" name="Google Shape;190;p31"/>
          <p:cNvSpPr txBox="1"/>
          <p:nvPr/>
        </p:nvSpPr>
        <p:spPr>
          <a:xfrm>
            <a:off x="311699" y="1063699"/>
            <a:ext cx="8520602" cy="139048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Windows/Android中，</a:t>
            </a:r>
          </a:p>
          <a:p>
            <a:pPr indent="457200">
              <a:lnSpc>
                <a:spcPct val="115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UI线程负责处理界面的展示，响应用户的操作：</a:t>
            </a:r>
          </a:p>
        </p:txBody>
      </p:sp>
      <p:pic>
        <p:nvPicPr>
          <p:cNvPr id="227" name="Google Shape;191;p31" descr="Google Shape;191;p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02" y="2459725"/>
            <a:ext cx="3809075" cy="2175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30" name="Google Shape;192;p31"/>
          <p:cNvGrpSpPr/>
          <p:nvPr/>
        </p:nvGrpSpPr>
        <p:grpSpPr>
          <a:xfrm>
            <a:off x="4069742" y="3246733"/>
            <a:ext cx="2655668" cy="601315"/>
            <a:chOff x="0" y="0"/>
            <a:chExt cx="2655667" cy="601314"/>
          </a:xfrm>
        </p:grpSpPr>
        <p:sp>
          <p:nvSpPr>
            <p:cNvPr id="228" name="形状"/>
            <p:cNvSpPr/>
            <p:nvPr/>
          </p:nvSpPr>
          <p:spPr>
            <a:xfrm>
              <a:off x="0" y="0"/>
              <a:ext cx="2655668" cy="6013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84" y="21600"/>
                  </a:lnTo>
                  <a:lnTo>
                    <a:pt x="1084" y="9000"/>
                  </a:lnTo>
                  <a:lnTo>
                    <a:pt x="0" y="6465"/>
                  </a:lnTo>
                  <a:lnTo>
                    <a:pt x="1084" y="3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9" name="消息队列（待处理任务）"/>
            <p:cNvSpPr txBox="1"/>
            <p:nvPr/>
          </p:nvSpPr>
          <p:spPr>
            <a:xfrm>
              <a:off x="133235" y="71318"/>
              <a:ext cx="2522433" cy="458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消息队列（待处理任务）</a:t>
              </a:r>
            </a:p>
          </p:txBody>
        </p:sp>
      </p:grpSp>
      <p:grpSp>
        <p:nvGrpSpPr>
          <p:cNvPr id="233" name="Google Shape;193;p31"/>
          <p:cNvGrpSpPr/>
          <p:nvPr/>
        </p:nvGrpSpPr>
        <p:grpSpPr>
          <a:xfrm>
            <a:off x="3823249" y="1876510"/>
            <a:ext cx="2906361" cy="1390480"/>
            <a:chOff x="0" y="0"/>
            <a:chExt cx="2906359" cy="1390478"/>
          </a:xfrm>
        </p:grpSpPr>
        <p:sp>
          <p:nvSpPr>
            <p:cNvPr id="231" name="形状"/>
            <p:cNvSpPr/>
            <p:nvPr/>
          </p:nvSpPr>
          <p:spPr>
            <a:xfrm>
              <a:off x="0" y="160061"/>
              <a:ext cx="2906360" cy="1070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90" y="21600"/>
                  </a:lnTo>
                  <a:lnTo>
                    <a:pt x="1090" y="18000"/>
                  </a:lnTo>
                  <a:lnTo>
                    <a:pt x="0" y="15707"/>
                  </a:lnTo>
                  <a:lnTo>
                    <a:pt x="1090" y="12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2" name="生产者：…"/>
            <p:cNvSpPr txBox="1"/>
            <p:nvPr/>
          </p:nvSpPr>
          <p:spPr>
            <a:xfrm>
              <a:off x="146729" y="0"/>
              <a:ext cx="2759631" cy="1390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  <a:r>
                <a:t>生产者：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1. 用户操作：触摸、点击等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2. 系统事件：如息屏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3. 其他</a:t>
              </a:r>
            </a:p>
          </p:txBody>
        </p:sp>
      </p:grpSp>
      <p:grpSp>
        <p:nvGrpSpPr>
          <p:cNvPr id="236" name="Google Shape;194;p31"/>
          <p:cNvGrpSpPr/>
          <p:nvPr/>
        </p:nvGrpSpPr>
        <p:grpSpPr>
          <a:xfrm>
            <a:off x="4063055" y="4246548"/>
            <a:ext cx="2669042" cy="731467"/>
            <a:chOff x="0" y="0"/>
            <a:chExt cx="2669040" cy="731465"/>
          </a:xfrm>
        </p:grpSpPr>
        <p:sp>
          <p:nvSpPr>
            <p:cNvPr id="234" name="形状"/>
            <p:cNvSpPr/>
            <p:nvPr/>
          </p:nvSpPr>
          <p:spPr>
            <a:xfrm>
              <a:off x="0" y="38248"/>
              <a:ext cx="2669041" cy="654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15" y="21600"/>
                  </a:lnTo>
                  <a:lnTo>
                    <a:pt x="1015" y="9000"/>
                  </a:lnTo>
                  <a:lnTo>
                    <a:pt x="0" y="6261"/>
                  </a:lnTo>
                  <a:lnTo>
                    <a:pt x="1015" y="3600"/>
                  </a:lnTo>
                  <a:close/>
                </a:path>
              </a:pathLst>
            </a:cu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5" name="消费者：…"/>
            <p:cNvSpPr txBox="1"/>
            <p:nvPr/>
          </p:nvSpPr>
          <p:spPr>
            <a:xfrm>
              <a:off x="125401" y="0"/>
              <a:ext cx="2543640" cy="731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noAutofit/>
            </a:bodyPr>
            <a:lstStyle/>
            <a:p>
              <a:pPr>
                <a:defRPr b="1">
                  <a:solidFill>
                    <a:srgbClr val="FFFFFF"/>
                  </a:solidFill>
                </a:defRPr>
              </a:pPr>
              <a:r>
                <a:t>消费者：</a:t>
              </a:r>
            </a:p>
            <a:p>
              <a:pPr>
                <a:defRPr b="1">
                  <a:solidFill>
                    <a:srgbClr val="FFFFFF"/>
                  </a:solidFill>
                </a:defRPr>
              </a:pPr>
              <a:r>
                <a:t>1. UI线程</a:t>
              </a:r>
            </a:p>
          </p:txBody>
        </p:sp>
      </p:grpSp>
      <p:grpSp>
        <p:nvGrpSpPr>
          <p:cNvPr id="240" name="Google Shape;195;p31"/>
          <p:cNvGrpSpPr/>
          <p:nvPr/>
        </p:nvGrpSpPr>
        <p:grpSpPr>
          <a:xfrm>
            <a:off x="6745034" y="2609849"/>
            <a:ext cx="860701" cy="998587"/>
            <a:chOff x="0" y="0"/>
            <a:chExt cx="860700" cy="998585"/>
          </a:xfrm>
        </p:grpSpPr>
        <p:sp>
          <p:nvSpPr>
            <p:cNvPr id="237" name="形状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1" y="21600"/>
                  </a:move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close/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cubicBezTo>
                    <a:pt x="8418" y="0"/>
                    <a:pt x="8787" y="69"/>
                    <a:pt x="9154" y="205"/>
                  </a:cubicBezTo>
                  <a:close/>
                </a:path>
              </a:pathLst>
            </a:custGeom>
            <a:solidFill>
              <a:srgbClr val="59C4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38" name="形状"/>
            <p:cNvSpPr/>
            <p:nvPr/>
          </p:nvSpPr>
          <p:spPr>
            <a:xfrm rot="5400000">
              <a:off x="218758" y="-218759"/>
              <a:ext cx="423184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"/>
                  </a:moveTo>
                  <a:lnTo>
                    <a:pt x="21600" y="205"/>
                  </a:lnTo>
                  <a:cubicBezTo>
                    <a:pt x="12211" y="1687"/>
                    <a:pt x="5221" y="10818"/>
                    <a:pt x="5221" y="21600"/>
                  </a:cubicBezTo>
                  <a:lnTo>
                    <a:pt x="0" y="21600"/>
                  </a:lnTo>
                  <a:cubicBezTo>
                    <a:pt x="0" y="9671"/>
                    <a:pt x="8502" y="0"/>
                    <a:pt x="18990" y="0"/>
                  </a:cubicBezTo>
                  <a:cubicBezTo>
                    <a:pt x="19863" y="0"/>
                    <a:pt x="20735" y="69"/>
                    <a:pt x="21600" y="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39" name="线条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lnTo>
                    <a:pt x="17201" y="21600"/>
                  </a:ln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grpSp>
        <p:nvGrpSpPr>
          <p:cNvPr id="244" name="Google Shape;196;p31"/>
          <p:cNvGrpSpPr/>
          <p:nvPr/>
        </p:nvGrpSpPr>
        <p:grpSpPr>
          <a:xfrm>
            <a:off x="6750574" y="3708899"/>
            <a:ext cx="860701" cy="998586"/>
            <a:chOff x="0" y="0"/>
            <a:chExt cx="860700" cy="998585"/>
          </a:xfrm>
        </p:grpSpPr>
        <p:sp>
          <p:nvSpPr>
            <p:cNvPr id="241" name="形状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01" y="21600"/>
                  </a:move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close/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cubicBezTo>
                    <a:pt x="8418" y="0"/>
                    <a:pt x="8787" y="69"/>
                    <a:pt x="9154" y="205"/>
                  </a:cubicBezTo>
                  <a:close/>
                </a:path>
              </a:pathLst>
            </a:custGeom>
            <a:solidFill>
              <a:srgbClr val="59C4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42" name="形状"/>
            <p:cNvSpPr/>
            <p:nvPr/>
          </p:nvSpPr>
          <p:spPr>
            <a:xfrm rot="5400000">
              <a:off x="218758" y="-218759"/>
              <a:ext cx="423184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5"/>
                  </a:moveTo>
                  <a:lnTo>
                    <a:pt x="21600" y="205"/>
                  </a:lnTo>
                  <a:cubicBezTo>
                    <a:pt x="12211" y="1687"/>
                    <a:pt x="5221" y="10818"/>
                    <a:pt x="5221" y="21600"/>
                  </a:cubicBezTo>
                  <a:lnTo>
                    <a:pt x="0" y="21600"/>
                  </a:lnTo>
                  <a:cubicBezTo>
                    <a:pt x="0" y="9671"/>
                    <a:pt x="8502" y="0"/>
                    <a:pt x="18990" y="0"/>
                  </a:cubicBezTo>
                  <a:cubicBezTo>
                    <a:pt x="19863" y="0"/>
                    <a:pt x="20735" y="69"/>
                    <a:pt x="21600" y="20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243" name="线条"/>
            <p:cNvSpPr/>
            <p:nvPr/>
          </p:nvSpPr>
          <p:spPr>
            <a:xfrm rot="5400000">
              <a:off x="-68943" y="68942"/>
              <a:ext cx="998586" cy="860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4" y="205"/>
                  </a:moveTo>
                  <a:lnTo>
                    <a:pt x="9154" y="205"/>
                  </a:lnTo>
                  <a:cubicBezTo>
                    <a:pt x="5175" y="1687"/>
                    <a:pt x="2212" y="10818"/>
                    <a:pt x="2212" y="21600"/>
                  </a:cubicBezTo>
                  <a:lnTo>
                    <a:pt x="0" y="21600"/>
                  </a:lnTo>
                  <a:cubicBezTo>
                    <a:pt x="0" y="9671"/>
                    <a:pt x="3603" y="0"/>
                    <a:pt x="8047" y="0"/>
                  </a:cubicBezTo>
                  <a:lnTo>
                    <a:pt x="10260" y="0"/>
                  </a:lnTo>
                  <a:cubicBezTo>
                    <a:pt x="13930" y="0"/>
                    <a:pt x="17134" y="6663"/>
                    <a:pt x="18052" y="16200"/>
                  </a:cubicBezTo>
                  <a:lnTo>
                    <a:pt x="21600" y="16200"/>
                  </a:lnTo>
                  <a:lnTo>
                    <a:pt x="17201" y="21600"/>
                  </a:lnTo>
                  <a:lnTo>
                    <a:pt x="12291" y="16200"/>
                  </a:lnTo>
                  <a:lnTo>
                    <a:pt x="15839" y="16200"/>
                  </a:lnTo>
                  <a:lnTo>
                    <a:pt x="15839" y="16200"/>
                  </a:lnTo>
                  <a:cubicBezTo>
                    <a:pt x="14922" y="6663"/>
                    <a:pt x="11717" y="0"/>
                    <a:pt x="8047" y="0"/>
                  </a:cubicBezTo>
                </a:path>
              </a:pathLst>
            </a:custGeom>
            <a:noFill/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sp>
        <p:nvSpPr>
          <p:cNvPr id="245" name="Google Shape;197;p31"/>
          <p:cNvSpPr txBox="1"/>
          <p:nvPr/>
        </p:nvSpPr>
        <p:spPr>
          <a:xfrm>
            <a:off x="7522450" y="2817424"/>
            <a:ext cx="13716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3A5BAE"/>
                </a:solidFill>
              </a:defRPr>
            </a:lvl1pPr>
          </a:lstStyle>
          <a:p>
            <a:r>
              <a:t>发送新的消息</a:t>
            </a:r>
          </a:p>
        </p:txBody>
      </p:sp>
      <p:sp>
        <p:nvSpPr>
          <p:cNvPr id="246" name="Google Shape;198;p31"/>
          <p:cNvSpPr txBox="1"/>
          <p:nvPr/>
        </p:nvSpPr>
        <p:spPr>
          <a:xfrm>
            <a:off x="7522450" y="3953574"/>
            <a:ext cx="13716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3A5BAE"/>
                </a:solidFill>
              </a:defRPr>
            </a:lvl1pPr>
          </a:lstStyle>
          <a:p>
            <a:r>
              <a:t>取出一条消息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8" animBg="1" advAuto="0"/>
      <p:bldP spid="240" grpId="5" animBg="1" advAuto="0"/>
      <p:bldP spid="245" grpId="6" animBg="1" advAuto="0"/>
      <p:bldP spid="230" grpId="3" animBg="1" advAuto="0"/>
      <p:bldP spid="236" grpId="4" animBg="1" advAuto="0"/>
      <p:bldP spid="227" grpId="1" animBg="1" advAuto="0"/>
      <p:bldP spid="233" grpId="2" animBg="1" advAuto="0"/>
      <p:bldP spid="244" grpId="7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03;p32"/>
          <p:cNvSpPr/>
          <p:nvPr/>
        </p:nvSpPr>
        <p:spPr>
          <a:xfrm>
            <a:off x="4904875" y="944275"/>
            <a:ext cx="14196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Google Shape;204;p32"/>
          <p:cNvSpPr/>
          <p:nvPr/>
        </p:nvSpPr>
        <p:spPr>
          <a:xfrm>
            <a:off x="6563049" y="944275"/>
            <a:ext cx="23115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Google Shape;205;p32"/>
          <p:cNvSpPr txBox="1"/>
          <p:nvPr>
            <p:ph type="title"/>
          </p:nvPr>
        </p:nvSpPr>
        <p:spPr>
          <a:xfrm>
            <a:off x="2354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Handler原理：UI线程与消息队列机制</a:t>
            </a:r>
          </a:p>
        </p:txBody>
      </p:sp>
      <p:sp>
        <p:nvSpPr>
          <p:cNvPr id="253" name="Google Shape;206;p32"/>
          <p:cNvSpPr txBox="1"/>
          <p:nvPr/>
        </p:nvSpPr>
        <p:spPr>
          <a:xfrm>
            <a:off x="311699" y="1063699"/>
            <a:ext cx="4075502" cy="175560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pPr marL="457200" indent="-342900">
              <a:lnSpc>
                <a:spcPct val="115000"/>
              </a:lnSpc>
              <a:buClr>
                <a:schemeClr val="accent2">
                  <a:lumOff val="21764"/>
                </a:schemeClr>
              </a:buClr>
              <a:buSzPts val="1800"/>
              <a:buFont typeface="Arial" panose="020B0604020202090204"/>
              <a:buChar char="●"/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Windows/Android中，</a:t>
            </a:r>
          </a:p>
          <a:p>
            <a:pPr indent="457200">
              <a:lnSpc>
                <a:spcPct val="115000"/>
              </a:lnSpc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UI线程负责处理界面的展示，响应用户的操作：</a:t>
            </a:r>
          </a:p>
        </p:txBody>
      </p:sp>
      <p:sp>
        <p:nvSpPr>
          <p:cNvPr id="254" name="Google Shape;207;p32"/>
          <p:cNvSpPr/>
          <p:nvPr/>
        </p:nvSpPr>
        <p:spPr>
          <a:xfrm>
            <a:off x="6781375" y="153150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Google Shape;208;p32"/>
          <p:cNvSpPr/>
          <p:nvPr/>
        </p:nvSpPr>
        <p:spPr>
          <a:xfrm>
            <a:off x="6790349" y="197077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6" name="Google Shape;209;p32"/>
          <p:cNvSpPr/>
          <p:nvPr/>
        </p:nvSpPr>
        <p:spPr>
          <a:xfrm>
            <a:off x="6790349" y="2338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7" name="Google Shape;210;p32"/>
          <p:cNvSpPr/>
          <p:nvPr/>
        </p:nvSpPr>
        <p:spPr>
          <a:xfrm>
            <a:off x="6776874" y="270592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8" name="Google Shape;211;p32"/>
          <p:cNvSpPr/>
          <p:nvPr/>
        </p:nvSpPr>
        <p:spPr>
          <a:xfrm>
            <a:off x="6776874" y="307349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59" name="Google Shape;212;p32"/>
          <p:cNvSpPr/>
          <p:nvPr/>
        </p:nvSpPr>
        <p:spPr>
          <a:xfrm>
            <a:off x="6790349" y="34410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60" name="Google Shape;213;p32"/>
          <p:cNvSpPr txBox="1"/>
          <p:nvPr/>
        </p:nvSpPr>
        <p:spPr>
          <a:xfrm>
            <a:off x="6790349" y="1529118"/>
            <a:ext cx="1111501" cy="44396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b="1" u="sng">
                <a:solidFill>
                  <a:srgbClr val="FFFFFF"/>
                </a:solidFill>
              </a:defRPr>
            </a:lvl1pPr>
          </a:lstStyle>
          <a:p>
            <a:r>
              <a:t>消息队列</a:t>
            </a:r>
          </a:p>
        </p:txBody>
      </p:sp>
      <p:grpSp>
        <p:nvGrpSpPr>
          <p:cNvPr id="263" name="Google Shape;214;p32"/>
          <p:cNvGrpSpPr/>
          <p:nvPr/>
        </p:nvGrpSpPr>
        <p:grpSpPr>
          <a:xfrm>
            <a:off x="6781375" y="4176224"/>
            <a:ext cx="1111501" cy="439201"/>
            <a:chOff x="0" y="0"/>
            <a:chExt cx="1111499" cy="439199"/>
          </a:xfrm>
        </p:grpSpPr>
        <p:sp>
          <p:nvSpPr>
            <p:cNvPr id="261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264" name="Google Shape;215;p32"/>
          <p:cNvSpPr txBox="1"/>
          <p:nvPr/>
        </p:nvSpPr>
        <p:spPr>
          <a:xfrm>
            <a:off x="7965050" y="1405674"/>
            <a:ext cx="909601" cy="690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3A5BAE"/>
                </a:solidFill>
              </a:defRPr>
            </a:pPr>
            <a:r>
              <a:t>取出</a:t>
            </a:r>
          </a:p>
          <a:p>
            <a:pPr>
              <a:defRPr>
                <a:solidFill>
                  <a:srgbClr val="3A5BAE"/>
                </a:solidFill>
              </a:defRPr>
            </a:pPr>
            <a:r>
              <a:t>队头消息</a:t>
            </a:r>
          </a:p>
        </p:txBody>
      </p:sp>
      <p:sp>
        <p:nvSpPr>
          <p:cNvPr id="265" name="Google Shape;216;p32"/>
          <p:cNvSpPr txBox="1"/>
          <p:nvPr/>
        </p:nvSpPr>
        <p:spPr>
          <a:xfrm>
            <a:off x="6790349" y="1936025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点击事件</a:t>
            </a:r>
          </a:p>
        </p:txBody>
      </p:sp>
      <p:sp>
        <p:nvSpPr>
          <p:cNvPr id="266" name="Google Shape;217;p32"/>
          <p:cNvSpPr txBox="1"/>
          <p:nvPr/>
        </p:nvSpPr>
        <p:spPr>
          <a:xfrm>
            <a:off x="6790349" y="2303674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系统事件</a:t>
            </a:r>
          </a:p>
        </p:txBody>
      </p:sp>
      <p:sp>
        <p:nvSpPr>
          <p:cNvPr id="267" name="Google Shape;218;p32"/>
          <p:cNvSpPr txBox="1"/>
          <p:nvPr/>
        </p:nvSpPr>
        <p:spPr>
          <a:xfrm>
            <a:off x="6781375" y="26995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268" name="Google Shape;219;p32"/>
          <p:cNvSpPr txBox="1"/>
          <p:nvPr/>
        </p:nvSpPr>
        <p:spPr>
          <a:xfrm>
            <a:off x="6794850" y="3038863"/>
            <a:ext cx="1111501" cy="4368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消息n</a:t>
            </a:r>
          </a:p>
        </p:txBody>
      </p:sp>
      <p:pic>
        <p:nvPicPr>
          <p:cNvPr id="269" name="Google Shape;220;p32" descr="Google Shape;220;p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502" y="2459725"/>
            <a:ext cx="3809075" cy="21753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0" name="Google Shape;221;p32"/>
          <p:cNvSpPr/>
          <p:nvPr/>
        </p:nvSpPr>
        <p:spPr>
          <a:xfrm>
            <a:off x="3979838" y="2785774"/>
            <a:ext cx="777601" cy="3675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273" name="Google Shape;222;p32"/>
          <p:cNvGrpSpPr/>
          <p:nvPr/>
        </p:nvGrpSpPr>
        <p:grpSpPr>
          <a:xfrm>
            <a:off x="5049975" y="3441074"/>
            <a:ext cx="1111501" cy="1176301"/>
            <a:chOff x="0" y="0"/>
            <a:chExt cx="1111499" cy="1176300"/>
          </a:xfrm>
        </p:grpSpPr>
        <p:sp>
          <p:nvSpPr>
            <p:cNvPr id="271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2" name="处理消息"/>
            <p:cNvSpPr txBox="1"/>
            <p:nvPr/>
          </p:nvSpPr>
          <p:spPr>
            <a:xfrm>
              <a:off x="54259" y="369725"/>
              <a:ext cx="100298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处理消息</a:t>
              </a:r>
            </a:p>
          </p:txBody>
        </p:sp>
      </p:grpSp>
      <p:sp>
        <p:nvSpPr>
          <p:cNvPr id="274" name="Google Shape;223;p32"/>
          <p:cNvSpPr/>
          <p:nvPr/>
        </p:nvSpPr>
        <p:spPr>
          <a:xfrm rot="10800000">
            <a:off x="6207421" y="4299375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275" name="Google Shape;224;p32"/>
          <p:cNvSpPr/>
          <p:nvPr/>
        </p:nvSpPr>
        <p:spPr>
          <a:xfrm rot="5400875">
            <a:off x="7137750" y="287369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278" name="Google Shape;225;p32"/>
          <p:cNvGrpSpPr/>
          <p:nvPr/>
        </p:nvGrpSpPr>
        <p:grpSpPr>
          <a:xfrm>
            <a:off x="5058912" y="1566300"/>
            <a:ext cx="1111501" cy="1176301"/>
            <a:chOff x="0" y="0"/>
            <a:chExt cx="1111499" cy="1176300"/>
          </a:xfrm>
        </p:grpSpPr>
        <p:sp>
          <p:nvSpPr>
            <p:cNvPr id="276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产生…"/>
            <p:cNvSpPr txBox="1"/>
            <p:nvPr/>
          </p:nvSpPr>
          <p:spPr>
            <a:xfrm>
              <a:off x="54259" y="242724"/>
              <a:ext cx="1002982" cy="69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产生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新消息</a:t>
              </a:r>
            </a:p>
          </p:txBody>
        </p:sp>
      </p:grpSp>
      <p:sp>
        <p:nvSpPr>
          <p:cNvPr id="279" name="Google Shape;226;p32"/>
          <p:cNvSpPr/>
          <p:nvPr/>
        </p:nvSpPr>
        <p:spPr>
          <a:xfrm>
            <a:off x="6211908" y="205799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73;p15"/>
          <p:cNvSpPr txBox="1"/>
          <p:nvPr/>
        </p:nvSpPr>
        <p:spPr>
          <a:xfrm>
            <a:off x="1464210" y="1855941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51" name="Google Shape;74;p15"/>
          <p:cNvSpPr/>
          <p:nvPr/>
        </p:nvSpPr>
        <p:spPr>
          <a:xfrm>
            <a:off x="2153810" y="223307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2" name="Google Shape;75;p15"/>
          <p:cNvSpPr txBox="1"/>
          <p:nvPr/>
        </p:nvSpPr>
        <p:spPr>
          <a:xfrm>
            <a:off x="2282469" y="2132589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Handler机制（Android的消息队列机制）</a:t>
            </a:r>
          </a:p>
        </p:txBody>
      </p:sp>
      <p:sp>
        <p:nvSpPr>
          <p:cNvPr id="153" name="Google Shape;76;p15"/>
          <p:cNvSpPr txBox="1"/>
          <p:nvPr/>
        </p:nvSpPr>
        <p:spPr>
          <a:xfrm>
            <a:off x="1465992" y="2646850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54" name="Google Shape;77;p15"/>
          <p:cNvSpPr/>
          <p:nvPr/>
        </p:nvSpPr>
        <p:spPr>
          <a:xfrm>
            <a:off x="2155593" y="3023984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5" name="Google Shape;78;p15"/>
          <p:cNvSpPr txBox="1"/>
          <p:nvPr/>
        </p:nvSpPr>
        <p:spPr>
          <a:xfrm>
            <a:off x="2284975" y="2948389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Android中的多线程</a:t>
            </a:r>
          </a:p>
        </p:txBody>
      </p:sp>
      <p:sp>
        <p:nvSpPr>
          <p:cNvPr id="156" name="Google Shape;79;p15"/>
          <p:cNvSpPr txBox="1"/>
          <p:nvPr/>
        </p:nvSpPr>
        <p:spPr>
          <a:xfrm>
            <a:off x="1468486" y="346262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157" name="Google Shape;80;p15"/>
          <p:cNvSpPr/>
          <p:nvPr/>
        </p:nvSpPr>
        <p:spPr>
          <a:xfrm>
            <a:off x="2158087" y="383976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58" name="Google Shape;81;p15"/>
          <p:cNvSpPr txBox="1"/>
          <p:nvPr/>
        </p:nvSpPr>
        <p:spPr>
          <a:xfrm>
            <a:off x="2285400" y="3758789"/>
            <a:ext cx="21036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自定义View</a:t>
            </a:r>
          </a:p>
        </p:txBody>
      </p:sp>
      <p:sp>
        <p:nvSpPr>
          <p:cNvPr id="159" name="Google Shape;82;p15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667385">
              <a:defRPr sz="2190">
                <a:solidFill>
                  <a:srgbClr val="3A5BAE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●●提纲</a:t>
            </a:r>
          </a:p>
        </p:txBody>
      </p:sp>
      <p:sp>
        <p:nvSpPr>
          <p:cNvPr id="160" name="Google Shape;84;p15"/>
          <p:cNvSpPr txBox="1"/>
          <p:nvPr/>
        </p:nvSpPr>
        <p:spPr>
          <a:xfrm>
            <a:off x="1468466" y="108103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161" name="Google Shape;85;p15"/>
          <p:cNvSpPr/>
          <p:nvPr/>
        </p:nvSpPr>
        <p:spPr>
          <a:xfrm>
            <a:off x="2158068" y="145817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162" name="Google Shape;86;p15"/>
          <p:cNvSpPr txBox="1"/>
          <p:nvPr/>
        </p:nvSpPr>
        <p:spPr>
          <a:xfrm>
            <a:off x="2287449" y="1382577"/>
            <a:ext cx="3179402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进程与线程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31;p33"/>
          <p:cNvSpPr/>
          <p:nvPr/>
        </p:nvSpPr>
        <p:spPr>
          <a:xfrm>
            <a:off x="286999" y="644250"/>
            <a:ext cx="14196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Google Shape;232;p33"/>
          <p:cNvSpPr/>
          <p:nvPr/>
        </p:nvSpPr>
        <p:spPr>
          <a:xfrm>
            <a:off x="1945175" y="644250"/>
            <a:ext cx="2311501" cy="385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5" name="Google Shape;233;p33"/>
          <p:cNvSpPr/>
          <p:nvPr/>
        </p:nvSpPr>
        <p:spPr>
          <a:xfrm>
            <a:off x="2163499" y="1231475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6" name="Google Shape;234;p33"/>
          <p:cNvSpPr/>
          <p:nvPr/>
        </p:nvSpPr>
        <p:spPr>
          <a:xfrm>
            <a:off x="2172474" y="16707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7" name="Google Shape;235;p33"/>
          <p:cNvSpPr/>
          <p:nvPr/>
        </p:nvSpPr>
        <p:spPr>
          <a:xfrm>
            <a:off x="2172474" y="20383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8" name="Google Shape;236;p33"/>
          <p:cNvSpPr/>
          <p:nvPr/>
        </p:nvSpPr>
        <p:spPr>
          <a:xfrm>
            <a:off x="2159000" y="24059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89" name="Google Shape;237;p33"/>
          <p:cNvSpPr/>
          <p:nvPr/>
        </p:nvSpPr>
        <p:spPr>
          <a:xfrm>
            <a:off x="2159000" y="277347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90" name="Google Shape;238;p33"/>
          <p:cNvSpPr/>
          <p:nvPr/>
        </p:nvSpPr>
        <p:spPr>
          <a:xfrm>
            <a:off x="2172474" y="31410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291" name="Google Shape;239;p33"/>
          <p:cNvSpPr txBox="1"/>
          <p:nvPr/>
        </p:nvSpPr>
        <p:spPr>
          <a:xfrm>
            <a:off x="2172474" y="1229093"/>
            <a:ext cx="1111501" cy="44396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b="1" u="sng">
                <a:solidFill>
                  <a:srgbClr val="FFFFFF"/>
                </a:solidFill>
              </a:defRPr>
            </a:lvl1pPr>
          </a:lstStyle>
          <a:p>
            <a:r>
              <a:t>消息队列</a:t>
            </a:r>
          </a:p>
        </p:txBody>
      </p:sp>
      <p:grpSp>
        <p:nvGrpSpPr>
          <p:cNvPr id="294" name="Google Shape;240;p33"/>
          <p:cNvGrpSpPr/>
          <p:nvPr/>
        </p:nvGrpSpPr>
        <p:grpSpPr>
          <a:xfrm>
            <a:off x="2163499" y="3876199"/>
            <a:ext cx="1111501" cy="439201"/>
            <a:chOff x="0" y="0"/>
            <a:chExt cx="1111499" cy="439199"/>
          </a:xfrm>
        </p:grpSpPr>
        <p:sp>
          <p:nvSpPr>
            <p:cNvPr id="292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3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295" name="Google Shape;241;p33"/>
          <p:cNvSpPr txBox="1"/>
          <p:nvPr/>
        </p:nvSpPr>
        <p:spPr>
          <a:xfrm>
            <a:off x="3347175" y="1105649"/>
            <a:ext cx="909601" cy="690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>
              <a:defRPr>
                <a:solidFill>
                  <a:srgbClr val="3A5BAE"/>
                </a:solidFill>
              </a:defRPr>
            </a:pPr>
            <a:r>
              <a:t>取出</a:t>
            </a:r>
          </a:p>
          <a:p>
            <a:pPr>
              <a:defRPr>
                <a:solidFill>
                  <a:srgbClr val="3A5BAE"/>
                </a:solidFill>
              </a:defRPr>
            </a:pPr>
            <a:r>
              <a:t>队头消息</a:t>
            </a:r>
          </a:p>
        </p:txBody>
      </p:sp>
      <p:sp>
        <p:nvSpPr>
          <p:cNvPr id="296" name="Google Shape;242;p33"/>
          <p:cNvSpPr txBox="1"/>
          <p:nvPr/>
        </p:nvSpPr>
        <p:spPr>
          <a:xfrm>
            <a:off x="2172474" y="1635999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点击事件</a:t>
            </a:r>
          </a:p>
        </p:txBody>
      </p:sp>
      <p:sp>
        <p:nvSpPr>
          <p:cNvPr id="297" name="Google Shape;243;p33"/>
          <p:cNvSpPr txBox="1"/>
          <p:nvPr/>
        </p:nvSpPr>
        <p:spPr>
          <a:xfrm>
            <a:off x="2172474" y="2003650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系统事件</a:t>
            </a:r>
          </a:p>
        </p:txBody>
      </p:sp>
      <p:sp>
        <p:nvSpPr>
          <p:cNvPr id="298" name="Google Shape;244;p33"/>
          <p:cNvSpPr txBox="1"/>
          <p:nvPr/>
        </p:nvSpPr>
        <p:spPr>
          <a:xfrm>
            <a:off x="2163499" y="2399496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299" name="Google Shape;245;p33"/>
          <p:cNvSpPr txBox="1"/>
          <p:nvPr/>
        </p:nvSpPr>
        <p:spPr>
          <a:xfrm>
            <a:off x="2176975" y="2738838"/>
            <a:ext cx="11115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消息n</a:t>
            </a:r>
          </a:p>
        </p:txBody>
      </p:sp>
      <p:grpSp>
        <p:nvGrpSpPr>
          <p:cNvPr id="302" name="Google Shape;246;p33"/>
          <p:cNvGrpSpPr/>
          <p:nvPr/>
        </p:nvGrpSpPr>
        <p:grpSpPr>
          <a:xfrm>
            <a:off x="432099" y="3141049"/>
            <a:ext cx="1111501" cy="1176301"/>
            <a:chOff x="0" y="0"/>
            <a:chExt cx="1111499" cy="1176300"/>
          </a:xfrm>
        </p:grpSpPr>
        <p:sp>
          <p:nvSpPr>
            <p:cNvPr id="300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处理消息"/>
            <p:cNvSpPr txBox="1"/>
            <p:nvPr/>
          </p:nvSpPr>
          <p:spPr>
            <a:xfrm>
              <a:off x="54259" y="369725"/>
              <a:ext cx="100298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处理消息</a:t>
              </a:r>
            </a:p>
          </p:txBody>
        </p:sp>
      </p:grpSp>
      <p:sp>
        <p:nvSpPr>
          <p:cNvPr id="303" name="Google Shape;247;p33"/>
          <p:cNvSpPr/>
          <p:nvPr/>
        </p:nvSpPr>
        <p:spPr>
          <a:xfrm rot="10800000">
            <a:off x="1589545" y="3999350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04" name="Google Shape;248;p33"/>
          <p:cNvSpPr/>
          <p:nvPr/>
        </p:nvSpPr>
        <p:spPr>
          <a:xfrm rot="5400875">
            <a:off x="2519875" y="2573672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07" name="Google Shape;249;p33"/>
          <p:cNvGrpSpPr/>
          <p:nvPr/>
        </p:nvGrpSpPr>
        <p:grpSpPr>
          <a:xfrm>
            <a:off x="441038" y="1266275"/>
            <a:ext cx="1111500" cy="1176301"/>
            <a:chOff x="0" y="0"/>
            <a:chExt cx="1111499" cy="1176300"/>
          </a:xfrm>
        </p:grpSpPr>
        <p:sp>
          <p:nvSpPr>
            <p:cNvPr id="305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产生…"/>
            <p:cNvSpPr txBox="1"/>
            <p:nvPr/>
          </p:nvSpPr>
          <p:spPr>
            <a:xfrm>
              <a:off x="54259" y="242724"/>
              <a:ext cx="1002982" cy="690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产生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新消息</a:t>
              </a:r>
            </a:p>
          </p:txBody>
        </p:sp>
      </p:grpSp>
      <p:sp>
        <p:nvSpPr>
          <p:cNvPr id="308" name="Google Shape;250;p33"/>
          <p:cNvSpPr/>
          <p:nvPr/>
        </p:nvSpPr>
        <p:spPr>
          <a:xfrm>
            <a:off x="1594033" y="1757975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11" name="Google Shape;251;p33"/>
          <p:cNvGrpSpPr/>
          <p:nvPr/>
        </p:nvGrpSpPr>
        <p:grpSpPr>
          <a:xfrm>
            <a:off x="4888324" y="662124"/>
            <a:ext cx="1419601" cy="3855001"/>
            <a:chOff x="0" y="0"/>
            <a:chExt cx="1419599" cy="3854999"/>
          </a:xfrm>
        </p:grpSpPr>
        <p:sp>
          <p:nvSpPr>
            <p:cNvPr id="309" name="圆角矩形"/>
            <p:cNvSpPr/>
            <p:nvPr/>
          </p:nvSpPr>
          <p:spPr>
            <a:xfrm>
              <a:off x="0" y="0"/>
              <a:ext cx="14196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10" name="Handler"/>
            <p:cNvSpPr txBox="1"/>
            <p:nvPr/>
          </p:nvSpPr>
          <p:spPr>
            <a:xfrm>
              <a:off x="69298" y="69298"/>
              <a:ext cx="1281004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Handler</a:t>
              </a:r>
            </a:p>
          </p:txBody>
        </p:sp>
      </p:grpSp>
      <p:grpSp>
        <p:nvGrpSpPr>
          <p:cNvPr id="314" name="Google Shape;252;p33"/>
          <p:cNvGrpSpPr/>
          <p:nvPr/>
        </p:nvGrpSpPr>
        <p:grpSpPr>
          <a:xfrm>
            <a:off x="6546499" y="662124"/>
            <a:ext cx="2311501" cy="3855001"/>
            <a:chOff x="0" y="0"/>
            <a:chExt cx="2311499" cy="3854999"/>
          </a:xfrm>
        </p:grpSpPr>
        <p:sp>
          <p:nvSpPr>
            <p:cNvPr id="312" name="圆角矩形"/>
            <p:cNvSpPr/>
            <p:nvPr/>
          </p:nvSpPr>
          <p:spPr>
            <a:xfrm>
              <a:off x="0" y="0"/>
              <a:ext cx="23115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13" name="Looper"/>
            <p:cNvSpPr txBox="1"/>
            <p:nvPr/>
          </p:nvSpPr>
          <p:spPr>
            <a:xfrm>
              <a:off x="112837" y="112837"/>
              <a:ext cx="208582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Looper</a:t>
              </a:r>
            </a:p>
          </p:txBody>
        </p:sp>
      </p:grpSp>
      <p:sp>
        <p:nvSpPr>
          <p:cNvPr id="315" name="Google Shape;253;p33"/>
          <p:cNvSpPr/>
          <p:nvPr/>
        </p:nvSpPr>
        <p:spPr>
          <a:xfrm>
            <a:off x="6764825" y="124935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6" name="Google Shape;254;p33"/>
          <p:cNvSpPr/>
          <p:nvPr/>
        </p:nvSpPr>
        <p:spPr>
          <a:xfrm>
            <a:off x="6773799" y="16886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7" name="Google Shape;255;p33"/>
          <p:cNvSpPr/>
          <p:nvPr/>
        </p:nvSpPr>
        <p:spPr>
          <a:xfrm>
            <a:off x="6773799" y="20562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8" name="Google Shape;256;p33"/>
          <p:cNvSpPr/>
          <p:nvPr/>
        </p:nvSpPr>
        <p:spPr>
          <a:xfrm>
            <a:off x="6760325" y="24237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19" name="Google Shape;257;p33"/>
          <p:cNvSpPr/>
          <p:nvPr/>
        </p:nvSpPr>
        <p:spPr>
          <a:xfrm>
            <a:off x="6760325" y="2791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20" name="Google Shape;258;p33"/>
          <p:cNvSpPr/>
          <p:nvPr/>
        </p:nvSpPr>
        <p:spPr>
          <a:xfrm>
            <a:off x="6773799" y="31589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21" name="Google Shape;259;p33"/>
          <p:cNvSpPr txBox="1"/>
          <p:nvPr/>
        </p:nvSpPr>
        <p:spPr>
          <a:xfrm>
            <a:off x="6773799" y="1177232"/>
            <a:ext cx="1111501" cy="5834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Message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Queue</a:t>
            </a:r>
          </a:p>
        </p:txBody>
      </p:sp>
      <p:grpSp>
        <p:nvGrpSpPr>
          <p:cNvPr id="324" name="Google Shape;260;p33"/>
          <p:cNvGrpSpPr/>
          <p:nvPr/>
        </p:nvGrpSpPr>
        <p:grpSpPr>
          <a:xfrm>
            <a:off x="6764825" y="3894075"/>
            <a:ext cx="1111501" cy="439201"/>
            <a:chOff x="0" y="0"/>
            <a:chExt cx="1111499" cy="439199"/>
          </a:xfrm>
        </p:grpSpPr>
        <p:sp>
          <p:nvSpPr>
            <p:cNvPr id="322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325" name="Google Shape;261;p33"/>
          <p:cNvSpPr txBox="1"/>
          <p:nvPr/>
        </p:nvSpPr>
        <p:spPr>
          <a:xfrm>
            <a:off x="7917799" y="1448582"/>
            <a:ext cx="909601" cy="3802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3A5BAE"/>
                </a:solidFill>
              </a:defRPr>
            </a:lvl1pPr>
          </a:lstStyle>
          <a:p>
            <a:r>
              <a:t>loop()</a:t>
            </a:r>
          </a:p>
        </p:txBody>
      </p:sp>
      <p:sp>
        <p:nvSpPr>
          <p:cNvPr id="326" name="Google Shape;262;p33"/>
          <p:cNvSpPr txBox="1"/>
          <p:nvPr/>
        </p:nvSpPr>
        <p:spPr>
          <a:xfrm>
            <a:off x="6773799" y="168218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1</a:t>
            </a:r>
          </a:p>
        </p:txBody>
      </p:sp>
      <p:sp>
        <p:nvSpPr>
          <p:cNvPr id="327" name="Google Shape;263;p33"/>
          <p:cNvSpPr txBox="1"/>
          <p:nvPr/>
        </p:nvSpPr>
        <p:spPr>
          <a:xfrm>
            <a:off x="6773799" y="204983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2</a:t>
            </a:r>
          </a:p>
        </p:txBody>
      </p:sp>
      <p:sp>
        <p:nvSpPr>
          <p:cNvPr id="328" name="Google Shape;264;p33"/>
          <p:cNvSpPr txBox="1"/>
          <p:nvPr/>
        </p:nvSpPr>
        <p:spPr>
          <a:xfrm>
            <a:off x="6764825" y="241737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29" name="Google Shape;265;p33"/>
          <p:cNvSpPr txBox="1"/>
          <p:nvPr/>
        </p:nvSpPr>
        <p:spPr>
          <a:xfrm>
            <a:off x="6778300" y="27850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N</a:t>
            </a:r>
          </a:p>
        </p:txBody>
      </p:sp>
      <p:grpSp>
        <p:nvGrpSpPr>
          <p:cNvPr id="332" name="Google Shape;266;p33"/>
          <p:cNvGrpSpPr/>
          <p:nvPr/>
        </p:nvGrpSpPr>
        <p:grpSpPr>
          <a:xfrm>
            <a:off x="5033424" y="3158925"/>
            <a:ext cx="1111501" cy="1176301"/>
            <a:chOff x="0" y="0"/>
            <a:chExt cx="1111499" cy="1176300"/>
          </a:xfrm>
        </p:grpSpPr>
        <p:sp>
          <p:nvSpPr>
            <p:cNvPr id="330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handleMessage"/>
            <p:cNvSpPr txBox="1"/>
            <p:nvPr/>
          </p:nvSpPr>
          <p:spPr>
            <a:xfrm>
              <a:off x="54259" y="435094"/>
              <a:ext cx="1002982" cy="306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</a:defRPr>
              </a:lvl1pPr>
            </a:lstStyle>
            <a:p>
              <a:r>
                <a:t>handleMessage</a:t>
              </a:r>
            </a:p>
          </p:txBody>
        </p:sp>
      </p:grpSp>
      <p:sp>
        <p:nvSpPr>
          <p:cNvPr id="333" name="Google Shape;267;p33"/>
          <p:cNvSpPr/>
          <p:nvPr/>
        </p:nvSpPr>
        <p:spPr>
          <a:xfrm rot="10800000">
            <a:off x="6190870" y="4017224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34" name="Google Shape;268;p33"/>
          <p:cNvSpPr/>
          <p:nvPr/>
        </p:nvSpPr>
        <p:spPr>
          <a:xfrm rot="5400875">
            <a:off x="7121200" y="259154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37" name="Google Shape;269;p33"/>
          <p:cNvGrpSpPr/>
          <p:nvPr/>
        </p:nvGrpSpPr>
        <p:grpSpPr>
          <a:xfrm>
            <a:off x="5042363" y="1284150"/>
            <a:ext cx="1111501" cy="1176301"/>
            <a:chOff x="0" y="0"/>
            <a:chExt cx="1111499" cy="1176300"/>
          </a:xfrm>
        </p:grpSpPr>
        <p:sp>
          <p:nvSpPr>
            <p:cNvPr id="335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6" name="sendMessage"/>
            <p:cNvSpPr txBox="1"/>
            <p:nvPr/>
          </p:nvSpPr>
          <p:spPr>
            <a:xfrm>
              <a:off x="54259" y="428952"/>
              <a:ext cx="1002982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sendMessage</a:t>
              </a:r>
            </a:p>
          </p:txBody>
        </p:sp>
      </p:grpSp>
      <p:sp>
        <p:nvSpPr>
          <p:cNvPr id="338" name="Google Shape;270;p33"/>
          <p:cNvSpPr/>
          <p:nvPr/>
        </p:nvSpPr>
        <p:spPr>
          <a:xfrm>
            <a:off x="6195357" y="177584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39" name="Google Shape;271;p33"/>
          <p:cNvSpPr/>
          <p:nvPr/>
        </p:nvSpPr>
        <p:spPr>
          <a:xfrm flipH="1">
            <a:off x="4569938" y="48149"/>
            <a:ext cx="5101" cy="50472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276;p34"/>
          <p:cNvGrpSpPr/>
          <p:nvPr/>
        </p:nvGrpSpPr>
        <p:grpSpPr>
          <a:xfrm>
            <a:off x="4888324" y="662124"/>
            <a:ext cx="1419601" cy="3855001"/>
            <a:chOff x="0" y="0"/>
            <a:chExt cx="1419599" cy="3854999"/>
          </a:xfrm>
        </p:grpSpPr>
        <p:sp>
          <p:nvSpPr>
            <p:cNvPr id="341" name="圆角矩形"/>
            <p:cNvSpPr/>
            <p:nvPr/>
          </p:nvSpPr>
          <p:spPr>
            <a:xfrm>
              <a:off x="0" y="0"/>
              <a:ext cx="14196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42" name="Handler"/>
            <p:cNvSpPr txBox="1"/>
            <p:nvPr/>
          </p:nvSpPr>
          <p:spPr>
            <a:xfrm>
              <a:off x="69298" y="69298"/>
              <a:ext cx="1281004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Handler</a:t>
              </a:r>
            </a:p>
          </p:txBody>
        </p:sp>
      </p:grpSp>
      <p:grpSp>
        <p:nvGrpSpPr>
          <p:cNvPr id="346" name="Google Shape;277;p34"/>
          <p:cNvGrpSpPr/>
          <p:nvPr/>
        </p:nvGrpSpPr>
        <p:grpSpPr>
          <a:xfrm>
            <a:off x="6546499" y="662124"/>
            <a:ext cx="2311501" cy="3855001"/>
            <a:chOff x="0" y="0"/>
            <a:chExt cx="2311499" cy="3854999"/>
          </a:xfrm>
        </p:grpSpPr>
        <p:sp>
          <p:nvSpPr>
            <p:cNvPr id="344" name="圆角矩形"/>
            <p:cNvSpPr/>
            <p:nvPr/>
          </p:nvSpPr>
          <p:spPr>
            <a:xfrm>
              <a:off x="0" y="0"/>
              <a:ext cx="2311500" cy="38550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b="1">
                  <a:solidFill>
                    <a:srgbClr val="3A5BAE"/>
                  </a:solidFill>
                </a:defRPr>
              </a:pPr>
            </a:p>
          </p:txBody>
        </p:sp>
        <p:sp>
          <p:nvSpPr>
            <p:cNvPr id="345" name="Looper"/>
            <p:cNvSpPr txBox="1"/>
            <p:nvPr/>
          </p:nvSpPr>
          <p:spPr>
            <a:xfrm>
              <a:off x="112837" y="112837"/>
              <a:ext cx="2085826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b="1">
                  <a:solidFill>
                    <a:srgbClr val="3A5BAE"/>
                  </a:solidFill>
                </a:defRPr>
              </a:lvl1pPr>
            </a:lstStyle>
            <a:p>
              <a:r>
                <a:t>Looper</a:t>
              </a:r>
            </a:p>
          </p:txBody>
        </p:sp>
      </p:grpSp>
      <p:sp>
        <p:nvSpPr>
          <p:cNvPr id="347" name="Google Shape;278;p34"/>
          <p:cNvSpPr/>
          <p:nvPr/>
        </p:nvSpPr>
        <p:spPr>
          <a:xfrm>
            <a:off x="6764825" y="1249350"/>
            <a:ext cx="1111501" cy="2322000"/>
          </a:xfrm>
          <a:prstGeom prst="roundRect">
            <a:avLst>
              <a:gd name="adj" fmla="val 16667"/>
            </a:avLst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8" name="Google Shape;279;p34"/>
          <p:cNvSpPr/>
          <p:nvPr/>
        </p:nvSpPr>
        <p:spPr>
          <a:xfrm>
            <a:off x="6773799" y="16886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49" name="Google Shape;280;p34"/>
          <p:cNvSpPr/>
          <p:nvPr/>
        </p:nvSpPr>
        <p:spPr>
          <a:xfrm>
            <a:off x="6773799" y="2056200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0" name="Google Shape;281;p34"/>
          <p:cNvSpPr/>
          <p:nvPr/>
        </p:nvSpPr>
        <p:spPr>
          <a:xfrm>
            <a:off x="6760325" y="2423774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1" name="Google Shape;282;p34"/>
          <p:cNvSpPr/>
          <p:nvPr/>
        </p:nvSpPr>
        <p:spPr>
          <a:xfrm>
            <a:off x="6760325" y="2791349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2" name="Google Shape;283;p34"/>
          <p:cNvSpPr/>
          <p:nvPr/>
        </p:nvSpPr>
        <p:spPr>
          <a:xfrm>
            <a:off x="6773799" y="3158925"/>
            <a:ext cx="11205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/>
        </p:txBody>
      </p:sp>
      <p:sp>
        <p:nvSpPr>
          <p:cNvPr id="353" name="Google Shape;284;p34"/>
          <p:cNvSpPr txBox="1"/>
          <p:nvPr/>
        </p:nvSpPr>
        <p:spPr>
          <a:xfrm>
            <a:off x="6773799" y="1177232"/>
            <a:ext cx="1111501" cy="5834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Message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Queue</a:t>
            </a:r>
          </a:p>
        </p:txBody>
      </p:sp>
      <p:grpSp>
        <p:nvGrpSpPr>
          <p:cNvPr id="356" name="Google Shape;285;p34"/>
          <p:cNvGrpSpPr/>
          <p:nvPr/>
        </p:nvGrpSpPr>
        <p:grpSpPr>
          <a:xfrm>
            <a:off x="6764825" y="3894075"/>
            <a:ext cx="1111501" cy="439201"/>
            <a:chOff x="0" y="0"/>
            <a:chExt cx="1111499" cy="439199"/>
          </a:xfrm>
        </p:grpSpPr>
        <p:sp>
          <p:nvSpPr>
            <p:cNvPr id="354" name="圆角矩形"/>
            <p:cNvSpPr/>
            <p:nvPr/>
          </p:nvSpPr>
          <p:spPr>
            <a:xfrm>
              <a:off x="0" y="0"/>
              <a:ext cx="1111500" cy="439200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消息"/>
            <p:cNvSpPr txBox="1"/>
            <p:nvPr/>
          </p:nvSpPr>
          <p:spPr>
            <a:xfrm>
              <a:off x="21439" y="1174"/>
              <a:ext cx="1068622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消息</a:t>
              </a:r>
            </a:p>
          </p:txBody>
        </p:sp>
      </p:grpSp>
      <p:sp>
        <p:nvSpPr>
          <p:cNvPr id="357" name="Google Shape;286;p34"/>
          <p:cNvSpPr txBox="1"/>
          <p:nvPr/>
        </p:nvSpPr>
        <p:spPr>
          <a:xfrm>
            <a:off x="7917799" y="1448582"/>
            <a:ext cx="909601" cy="38023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>
              <a:defRPr>
                <a:solidFill>
                  <a:srgbClr val="3A5BAE"/>
                </a:solidFill>
              </a:defRPr>
            </a:lvl1pPr>
          </a:lstStyle>
          <a:p>
            <a:r>
              <a:t>loop()</a:t>
            </a:r>
          </a:p>
        </p:txBody>
      </p:sp>
      <p:sp>
        <p:nvSpPr>
          <p:cNvPr id="358" name="Google Shape;287;p34"/>
          <p:cNvSpPr txBox="1"/>
          <p:nvPr/>
        </p:nvSpPr>
        <p:spPr>
          <a:xfrm>
            <a:off x="6773799" y="168218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1</a:t>
            </a:r>
          </a:p>
        </p:txBody>
      </p:sp>
      <p:sp>
        <p:nvSpPr>
          <p:cNvPr id="359" name="Google Shape;288;p34"/>
          <p:cNvSpPr txBox="1"/>
          <p:nvPr/>
        </p:nvSpPr>
        <p:spPr>
          <a:xfrm>
            <a:off x="6773799" y="2049833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2</a:t>
            </a:r>
          </a:p>
        </p:txBody>
      </p:sp>
      <p:sp>
        <p:nvSpPr>
          <p:cNvPr id="360" name="Google Shape;289;p34"/>
          <p:cNvSpPr txBox="1"/>
          <p:nvPr/>
        </p:nvSpPr>
        <p:spPr>
          <a:xfrm>
            <a:off x="6764825" y="241737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...</a:t>
            </a:r>
          </a:p>
        </p:txBody>
      </p:sp>
      <p:sp>
        <p:nvSpPr>
          <p:cNvPr id="361" name="Google Shape;290;p34"/>
          <p:cNvSpPr txBox="1"/>
          <p:nvPr/>
        </p:nvSpPr>
        <p:spPr>
          <a:xfrm>
            <a:off x="6778300" y="2785021"/>
            <a:ext cx="1111501" cy="380234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Message N</a:t>
            </a:r>
          </a:p>
        </p:txBody>
      </p:sp>
      <p:grpSp>
        <p:nvGrpSpPr>
          <p:cNvPr id="364" name="Google Shape;291;p34"/>
          <p:cNvGrpSpPr/>
          <p:nvPr/>
        </p:nvGrpSpPr>
        <p:grpSpPr>
          <a:xfrm>
            <a:off x="5033424" y="3158925"/>
            <a:ext cx="1111501" cy="1176301"/>
            <a:chOff x="0" y="0"/>
            <a:chExt cx="1111499" cy="1176300"/>
          </a:xfrm>
        </p:grpSpPr>
        <p:sp>
          <p:nvSpPr>
            <p:cNvPr id="362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handleMessage"/>
            <p:cNvSpPr txBox="1"/>
            <p:nvPr/>
          </p:nvSpPr>
          <p:spPr>
            <a:xfrm>
              <a:off x="54259" y="435094"/>
              <a:ext cx="1002982" cy="306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>
                  <a:solidFill>
                    <a:srgbClr val="FFFFFF"/>
                  </a:solidFill>
                </a:defRPr>
              </a:lvl1pPr>
            </a:lstStyle>
            <a:p>
              <a:r>
                <a:t>handleMessage</a:t>
              </a:r>
            </a:p>
          </p:txBody>
        </p:sp>
      </p:grpSp>
      <p:sp>
        <p:nvSpPr>
          <p:cNvPr id="365" name="Google Shape;292;p34"/>
          <p:cNvSpPr/>
          <p:nvPr/>
        </p:nvSpPr>
        <p:spPr>
          <a:xfrm rot="10800000">
            <a:off x="6190870" y="4017224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66" name="Google Shape;293;p34"/>
          <p:cNvSpPr/>
          <p:nvPr/>
        </p:nvSpPr>
        <p:spPr>
          <a:xfrm rot="5400875">
            <a:off x="7121200" y="2591548"/>
            <a:ext cx="2357701" cy="82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9450"/>
                </a:lnTo>
                <a:cubicBezTo>
                  <a:pt x="0" y="4231"/>
                  <a:pt x="1472" y="0"/>
                  <a:pt x="3289" y="0"/>
                </a:cubicBezTo>
                <a:lnTo>
                  <a:pt x="18049" y="0"/>
                </a:lnTo>
                <a:cubicBezTo>
                  <a:pt x="19865" y="0"/>
                  <a:pt x="21338" y="4231"/>
                  <a:pt x="21338" y="9450"/>
                </a:cubicBezTo>
                <a:lnTo>
                  <a:pt x="21338" y="18499"/>
                </a:lnTo>
                <a:lnTo>
                  <a:pt x="21600" y="18499"/>
                </a:lnTo>
                <a:lnTo>
                  <a:pt x="20962" y="21600"/>
                </a:lnTo>
                <a:lnTo>
                  <a:pt x="20324" y="18499"/>
                </a:lnTo>
                <a:lnTo>
                  <a:pt x="20587" y="18499"/>
                </a:lnTo>
                <a:lnTo>
                  <a:pt x="20587" y="9450"/>
                </a:lnTo>
                <a:cubicBezTo>
                  <a:pt x="20587" y="5423"/>
                  <a:pt x="19450" y="2158"/>
                  <a:pt x="18049" y="2158"/>
                </a:cubicBezTo>
                <a:lnTo>
                  <a:pt x="3289" y="2158"/>
                </a:lnTo>
                <a:cubicBezTo>
                  <a:pt x="1887" y="2158"/>
                  <a:pt x="751" y="5423"/>
                  <a:pt x="751" y="9450"/>
                </a:cubicBezTo>
                <a:lnTo>
                  <a:pt x="751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grpSp>
        <p:nvGrpSpPr>
          <p:cNvPr id="369" name="Google Shape;294;p34"/>
          <p:cNvGrpSpPr/>
          <p:nvPr/>
        </p:nvGrpSpPr>
        <p:grpSpPr>
          <a:xfrm>
            <a:off x="5042363" y="1284150"/>
            <a:ext cx="1111501" cy="1176301"/>
            <a:chOff x="0" y="0"/>
            <a:chExt cx="1111499" cy="1176300"/>
          </a:xfrm>
        </p:grpSpPr>
        <p:sp>
          <p:nvSpPr>
            <p:cNvPr id="367" name="圆角矩形"/>
            <p:cNvSpPr/>
            <p:nvPr/>
          </p:nvSpPr>
          <p:spPr>
            <a:xfrm>
              <a:off x="0" y="0"/>
              <a:ext cx="1111500" cy="1176301"/>
            </a:xfrm>
            <a:prstGeom prst="roundRect">
              <a:avLst>
                <a:gd name="adj" fmla="val 16667"/>
              </a:avLst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sendMessage"/>
            <p:cNvSpPr txBox="1"/>
            <p:nvPr/>
          </p:nvSpPr>
          <p:spPr>
            <a:xfrm>
              <a:off x="54259" y="428952"/>
              <a:ext cx="1002982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000">
                  <a:solidFill>
                    <a:srgbClr val="FFFFFF"/>
                  </a:solidFill>
                </a:defRPr>
              </a:lvl1pPr>
            </a:lstStyle>
            <a:p>
              <a:r>
                <a:t>sendMessage</a:t>
              </a:r>
            </a:p>
          </p:txBody>
        </p:sp>
      </p:grpSp>
      <p:sp>
        <p:nvSpPr>
          <p:cNvPr id="370" name="Google Shape;295;p34"/>
          <p:cNvSpPr/>
          <p:nvPr/>
        </p:nvSpPr>
        <p:spPr>
          <a:xfrm>
            <a:off x="6195357" y="1775849"/>
            <a:ext cx="528001" cy="192901"/>
          </a:xfrm>
          <a:prstGeom prst="rightArrow">
            <a:avLst>
              <a:gd name="adj1" fmla="val 39839"/>
              <a:gd name="adj2" fmla="val 50000"/>
            </a:avLst>
          </a:pr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71" name="Google Shape;296;p34"/>
          <p:cNvSpPr/>
          <p:nvPr/>
        </p:nvSpPr>
        <p:spPr>
          <a:xfrm flipH="1">
            <a:off x="4569938" y="48149"/>
            <a:ext cx="5101" cy="504720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  <p:sp>
        <p:nvSpPr>
          <p:cNvPr id="372" name="Google Shape;297;p34"/>
          <p:cNvSpPr txBox="1"/>
          <p:nvPr>
            <p:ph type="body" sz="half" idx="1"/>
          </p:nvPr>
        </p:nvSpPr>
        <p:spPr>
          <a:xfrm>
            <a:off x="315774" y="515725"/>
            <a:ext cx="4041902" cy="4001401"/>
          </a:xfrm>
          <a:prstGeom prst="rect">
            <a:avLst/>
          </a:prstGeom>
        </p:spPr>
        <p:txBody>
          <a:bodyPr/>
          <a:lstStyle/>
          <a:p>
            <a:pPr marL="429895" indent="-322580" defTabSz="859155">
              <a:buSzPts val="1600"/>
              <a:defRPr sz="1690"/>
            </a:pPr>
            <a:r>
              <a:t>Message：</a:t>
            </a:r>
          </a:p>
          <a:p>
            <a:pPr marL="859790" lvl="1" indent="-298450" defTabSz="859155">
              <a:buSzPts val="1300"/>
              <a:defRPr sz="1315"/>
            </a:pPr>
            <a:r>
              <a:t>消息，由MessageQueue统一队列，然后交由Handler处理。</a:t>
            </a:r>
          </a:p>
          <a:p>
            <a:pPr marL="429895" indent="-322580" defTabSz="859155">
              <a:buSzPts val="1600"/>
              <a:defRPr sz="1690"/>
            </a:pPr>
            <a:r>
              <a:t>MessageQueue：</a:t>
            </a:r>
          </a:p>
          <a:p>
            <a:pPr marL="859790" lvl="1" indent="-298450" defTabSz="859155">
              <a:buSzPts val="1300"/>
              <a:defRPr sz="1315"/>
            </a:pPr>
            <a:r>
              <a:t>消息队列，用来存放Handler发送过来的Message，并且按照先入先出的规则执行。</a:t>
            </a:r>
          </a:p>
          <a:p>
            <a:pPr marL="429895" indent="-322580" defTabSz="859155">
              <a:buSzPts val="1600"/>
              <a:defRPr sz="1690"/>
            </a:pPr>
            <a:r>
              <a:t>Handler：</a:t>
            </a:r>
          </a:p>
          <a:p>
            <a:pPr marL="859790" lvl="1" indent="-298450" defTabSz="859155">
              <a:buSzPts val="1300"/>
              <a:defRPr sz="1315"/>
            </a:pPr>
            <a:r>
              <a:t>处理者，负责发送和处理Message</a:t>
            </a:r>
          </a:p>
          <a:p>
            <a:pPr marL="859790" lvl="1" indent="-298450" defTabSz="859155">
              <a:buSzPts val="1300"/>
              <a:defRPr sz="1315"/>
            </a:pPr>
            <a:r>
              <a:t>每个Message必须有一个对应的Handler</a:t>
            </a:r>
          </a:p>
          <a:p>
            <a:pPr marL="429895" indent="-322580" defTabSz="859155">
              <a:buSzPts val="1600"/>
              <a:defRPr sz="1690"/>
            </a:pPr>
            <a:r>
              <a:t>Looper：</a:t>
            </a:r>
          </a:p>
          <a:p>
            <a:pPr marL="859790" lvl="1" indent="-298450" defTabSz="859155">
              <a:buSzPts val="1300"/>
              <a:defRPr sz="1315"/>
            </a:pPr>
            <a:r>
              <a:t>消息轮询器，不断的从MessageQueue中抽取Message并执行。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02;p3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辨析Runnable/Message</a:t>
            </a:r>
          </a:p>
        </p:txBody>
      </p:sp>
      <p:sp>
        <p:nvSpPr>
          <p:cNvPr id="375" name="Google Shape;303;p3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buFontTx/>
              <a:buAutoNum type="arabicPeriod"/>
            </a:lvl1pPr>
          </a:lstStyle>
          <a:p>
            <a:r>
              <a:t>Runnable会被打包成Message</a:t>
            </a:r>
          </a:p>
        </p:txBody>
      </p:sp>
      <p:pic>
        <p:nvPicPr>
          <p:cNvPr id="376" name="Google Shape;304;p35" descr="Google Shape;304;p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296" y="2527150"/>
            <a:ext cx="3240399" cy="11922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7" name="Google Shape;305;p35" descr="Google Shape;305;p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975" y="2527150"/>
            <a:ext cx="3289377" cy="1652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8" name="Google Shape;306;p35"/>
          <p:cNvSpPr/>
          <p:nvPr/>
        </p:nvSpPr>
        <p:spPr>
          <a:xfrm>
            <a:off x="3883538" y="3035362"/>
            <a:ext cx="462601" cy="90901"/>
          </a:xfrm>
          <a:prstGeom prst="rect">
            <a:avLst/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379" name="Google Shape;307;p35"/>
          <p:cNvSpPr/>
          <p:nvPr/>
        </p:nvSpPr>
        <p:spPr>
          <a:xfrm>
            <a:off x="3883524" y="3209075"/>
            <a:ext cx="462601" cy="90901"/>
          </a:xfrm>
          <a:prstGeom prst="rect">
            <a:avLst/>
          </a:prstGeom>
          <a:solidFill>
            <a:srgbClr val="3A5BA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pic>
        <p:nvPicPr>
          <p:cNvPr id="380" name="Google Shape;308;p35" descr="Google Shape;308;p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75" y="4243875"/>
            <a:ext cx="3776201" cy="5012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1" name="Google Shape;309;p35" descr="Google Shape;309;p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9" y="1551461"/>
            <a:ext cx="4443798" cy="9003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14;p3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扩展：ANR</a:t>
            </a:r>
          </a:p>
        </p:txBody>
      </p:sp>
      <p:sp>
        <p:nvSpPr>
          <p:cNvPr id="384" name="Google Shape;315;p36"/>
          <p:cNvSpPr txBox="1"/>
          <p:nvPr>
            <p:ph type="body" sz="half" idx="1"/>
          </p:nvPr>
        </p:nvSpPr>
        <p:spPr>
          <a:xfrm>
            <a:off x="311700" y="1152475"/>
            <a:ext cx="3734400" cy="3416400"/>
          </a:xfrm>
          <a:prstGeom prst="rect">
            <a:avLst/>
          </a:prstGeom>
        </p:spPr>
        <p:txBody>
          <a:bodyPr/>
          <a:lstStyle/>
          <a:p>
            <a:r>
              <a:t>主线程（UI线程）不能执行耗时操作，否则会出现 ANR (Application Not Responding)</a:t>
            </a:r>
          </a:p>
        </p:txBody>
      </p:sp>
      <p:pic>
        <p:nvPicPr>
          <p:cNvPr id="385" name="Google Shape;316;p36" descr="Google Shape;316;p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2800" y="2243633"/>
            <a:ext cx="4375299" cy="21071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Google Shape;317;p36" descr="Google Shape;317;p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9" y="2630923"/>
            <a:ext cx="2895101" cy="1414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7" name="Google Shape;318;p36"/>
          <p:cNvSpPr txBox="1"/>
          <p:nvPr/>
        </p:nvSpPr>
        <p:spPr>
          <a:xfrm>
            <a:off x="4392874" y="4350775"/>
            <a:ext cx="43752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（其中每一帧内容的绘制其实只有16ms）</a:t>
            </a:r>
          </a:p>
        </p:txBody>
      </p:sp>
      <p:sp>
        <p:nvSpPr>
          <p:cNvPr id="388" name="Google Shape;319;p36"/>
          <p:cNvSpPr txBox="1"/>
          <p:nvPr/>
        </p:nvSpPr>
        <p:spPr>
          <a:xfrm>
            <a:off x="4282375" y="1293675"/>
            <a:ext cx="45960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（主线程执行了太多任务，可能比你预想的要忙很多）</a:t>
            </a:r>
          </a:p>
        </p:txBody>
      </p:sp>
      <p:sp>
        <p:nvSpPr>
          <p:cNvPr id="389" name="Google Shape;320;p36"/>
          <p:cNvSpPr/>
          <p:nvPr/>
        </p:nvSpPr>
        <p:spPr>
          <a:xfrm flipH="1" flipV="1">
            <a:off x="4392800" y="1973470"/>
            <a:ext cx="4387201" cy="1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txBody>
          <a:bodyPr lIns="45719" rIns="45719"/>
          <a:lstStyle/>
          <a:p/>
        </p:txBody>
      </p:sp>
      <p:pic>
        <p:nvPicPr>
          <p:cNvPr id="390" name="Google Shape;321;p36" descr="Google Shape;321;p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800" y="569750"/>
            <a:ext cx="4439500" cy="10268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26;p37"/>
          <p:cNvSpPr txBox="1"/>
          <p:nvPr>
            <p:ph type="title"/>
          </p:nvPr>
        </p:nvSpPr>
        <p:spPr>
          <a:xfrm>
            <a:off x="311699" y="166552"/>
            <a:ext cx="8520602" cy="613502"/>
          </a:xfrm>
          <a:prstGeom prst="rect">
            <a:avLst/>
          </a:prstGeom>
        </p:spPr>
        <p:txBody>
          <a:bodyPr/>
          <a:lstStyle/>
          <a:p>
            <a:r>
              <a:t>Handler总结</a:t>
            </a:r>
          </a:p>
        </p:txBody>
      </p:sp>
      <p:sp>
        <p:nvSpPr>
          <p:cNvPr id="393" name="Google Shape;327;p37"/>
          <p:cNvSpPr txBox="1"/>
          <p:nvPr>
            <p:ph type="body" idx="1"/>
          </p:nvPr>
        </p:nvSpPr>
        <p:spPr>
          <a:xfrm>
            <a:off x="311699" y="1152475"/>
            <a:ext cx="8520602" cy="3563100"/>
          </a:xfrm>
          <a:prstGeom prst="rect">
            <a:avLst/>
          </a:prstGeom>
        </p:spPr>
        <p:txBody>
          <a:bodyPr/>
          <a:lstStyle/>
          <a:p>
            <a:r>
              <a:t>Handler机制是生产者消费者模型&amp;消息队列机制在Android上的实现，解决Android中的任务调度和线程通信问题</a:t>
            </a:r>
          </a:p>
          <a:p>
            <a:pPr>
              <a:spcBef>
                <a:spcPts val="1000"/>
              </a:spcBef>
            </a:pPr>
            <a:r>
              <a:t>Handler负责向消息队列里添加消息，Looper维持一个循环，从消息队列取消息，派发给Handler处理，队列为空时阻塞等待</a:t>
            </a:r>
          </a:p>
          <a:p>
            <a:pPr>
              <a:spcBef>
                <a:spcPts val="1000"/>
              </a:spcBef>
            </a:pPr>
            <a:r>
              <a:t>Handler的基本用法：立即/延时/定时发送消息、取消消息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32;p38" descr="Google Shape;332;p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6" name="Google Shape;333;p38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Android中的多线程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39;p39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Android里常用的操作多线程方式</a:t>
            </a:r>
          </a:p>
        </p:txBody>
      </p:sp>
      <p:sp>
        <p:nvSpPr>
          <p:cNvPr id="399" name="Google Shape;340;p39"/>
          <p:cNvSpPr txBox="1"/>
          <p:nvPr/>
        </p:nvSpPr>
        <p:spPr>
          <a:xfrm>
            <a:off x="674444" y="895966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400" name="Google Shape;341;p39"/>
          <p:cNvSpPr/>
          <p:nvPr/>
        </p:nvSpPr>
        <p:spPr>
          <a:xfrm>
            <a:off x="1290385" y="1344854"/>
            <a:ext cx="1" cy="324002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1" name="Google Shape;342;p39"/>
          <p:cNvSpPr txBox="1"/>
          <p:nvPr/>
        </p:nvSpPr>
        <p:spPr>
          <a:xfrm>
            <a:off x="1419044" y="1189759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Thread（线程）</a:t>
            </a:r>
          </a:p>
        </p:txBody>
      </p:sp>
      <p:sp>
        <p:nvSpPr>
          <p:cNvPr id="402" name="Google Shape;343;p39"/>
          <p:cNvSpPr txBox="1"/>
          <p:nvPr/>
        </p:nvSpPr>
        <p:spPr>
          <a:xfrm>
            <a:off x="674321" y="1686875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403" name="Google Shape;344;p39"/>
          <p:cNvSpPr/>
          <p:nvPr/>
        </p:nvSpPr>
        <p:spPr>
          <a:xfrm>
            <a:off x="1292168" y="2135765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4" name="Google Shape;345;p39"/>
          <p:cNvSpPr txBox="1"/>
          <p:nvPr/>
        </p:nvSpPr>
        <p:spPr>
          <a:xfrm>
            <a:off x="1419009" y="1986510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ThreadPool（线程池）</a:t>
            </a:r>
          </a:p>
        </p:txBody>
      </p:sp>
      <p:sp>
        <p:nvSpPr>
          <p:cNvPr id="405" name="Google Shape;346;p39"/>
          <p:cNvSpPr txBox="1"/>
          <p:nvPr/>
        </p:nvSpPr>
        <p:spPr>
          <a:xfrm>
            <a:off x="676815" y="2502653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406" name="Google Shape;347;p39"/>
          <p:cNvSpPr/>
          <p:nvPr/>
        </p:nvSpPr>
        <p:spPr>
          <a:xfrm>
            <a:off x="1294661" y="295154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07" name="Google Shape;348;p39"/>
          <p:cNvSpPr txBox="1"/>
          <p:nvPr/>
        </p:nvSpPr>
        <p:spPr>
          <a:xfrm>
            <a:off x="1426420" y="2806435"/>
            <a:ext cx="2103601" cy="36457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AsyncTask</a:t>
            </a:r>
          </a:p>
        </p:txBody>
      </p:sp>
      <p:sp>
        <p:nvSpPr>
          <p:cNvPr id="408" name="Google Shape;349;p39"/>
          <p:cNvSpPr txBox="1"/>
          <p:nvPr/>
        </p:nvSpPr>
        <p:spPr>
          <a:xfrm>
            <a:off x="681180" y="3291784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409" name="Google Shape;350;p39"/>
          <p:cNvSpPr/>
          <p:nvPr/>
        </p:nvSpPr>
        <p:spPr>
          <a:xfrm>
            <a:off x="1294579" y="373813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410" name="Google Shape;351;p39"/>
          <p:cNvSpPr txBox="1"/>
          <p:nvPr/>
        </p:nvSpPr>
        <p:spPr>
          <a:xfrm>
            <a:off x="1426339" y="3595564"/>
            <a:ext cx="2103601" cy="364576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IntentService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356;p4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</a:t>
            </a:r>
          </a:p>
        </p:txBody>
      </p:sp>
      <p:sp>
        <p:nvSpPr>
          <p:cNvPr id="413" name="Google Shape;357;p4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Thread（java.lang.Thread）</a:t>
            </a:r>
          </a:p>
        </p:txBody>
      </p:sp>
      <p:pic>
        <p:nvPicPr>
          <p:cNvPr id="414" name="Google Shape;358;p40" descr="Google Shape;358;p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525" y="2140124"/>
            <a:ext cx="2898476" cy="1364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5" name="Google Shape;359;p40"/>
          <p:cNvSpPr txBox="1"/>
          <p:nvPr/>
        </p:nvSpPr>
        <p:spPr>
          <a:xfrm>
            <a:off x="1089863" y="3713500"/>
            <a:ext cx="24258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一个简单的Thread的例子</a:t>
            </a:r>
          </a:p>
        </p:txBody>
      </p:sp>
      <p:sp>
        <p:nvSpPr>
          <p:cNvPr id="416" name="Google Shape;360;p40"/>
          <p:cNvSpPr txBox="1"/>
          <p:nvPr/>
        </p:nvSpPr>
        <p:spPr>
          <a:xfrm>
            <a:off x="5119249" y="4240250"/>
            <a:ext cx="3712801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 algn="ctr"/>
          </a:lstStyle>
          <a:p>
            <a:r>
              <a:t>怎样优雅的启动和停止一个Thread</a:t>
            </a:r>
          </a:p>
        </p:txBody>
      </p:sp>
      <p:pic>
        <p:nvPicPr>
          <p:cNvPr id="417" name="Google Shape;361;p40" descr="Google Shape;361;p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51" y="1112949"/>
            <a:ext cx="3611201" cy="29183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1" animBg="1" advAuto="0"/>
      <p:bldP spid="416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366;p41"/>
          <p:cNvSpPr txBox="1"/>
          <p:nvPr>
            <p:ph type="title"/>
          </p:nvPr>
        </p:nvSpPr>
        <p:spPr>
          <a:xfrm>
            <a:off x="311699" y="166558"/>
            <a:ext cx="8520602" cy="938999"/>
          </a:xfrm>
          <a:prstGeom prst="rect">
            <a:avLst/>
          </a:prstGeom>
        </p:spPr>
        <p:txBody>
          <a:bodyPr/>
          <a:lstStyle/>
          <a:p>
            <a:r>
              <a:t>扩展：HandlerThread</a:t>
            </a:r>
            <a:r>
              <a:rPr sz="1200">
                <a:solidFill>
                  <a:srgbClr val="E16A4B"/>
                </a:solidFill>
              </a:rPr>
              <a:t>（Android特有）</a:t>
            </a:r>
            <a:endParaRPr sz="1200">
              <a:solidFill>
                <a:srgbClr val="E16A4B"/>
              </a:solidFill>
            </a:endParaRPr>
          </a:p>
        </p:txBody>
      </p:sp>
      <p:sp>
        <p:nvSpPr>
          <p:cNvPr id="420" name="Google Shape;367;p41"/>
          <p:cNvSpPr txBox="1"/>
          <p:nvPr>
            <p:ph type="body" sz="half" idx="1"/>
          </p:nvPr>
        </p:nvSpPr>
        <p:spPr>
          <a:xfrm>
            <a:off x="311699" y="1152475"/>
            <a:ext cx="8520602" cy="1584600"/>
          </a:xfrm>
          <a:prstGeom prst="rect">
            <a:avLst/>
          </a:prstGeom>
        </p:spPr>
        <p:txBody>
          <a:bodyPr/>
          <a:lstStyle/>
          <a:p>
            <a:pPr marL="425450" indent="-318770" defTabSz="850265">
              <a:buSzPts val="1600"/>
              <a:defRPr sz="1675"/>
            </a:pPr>
            <a:r>
              <a:t>试想一款股票交易App：</a:t>
            </a:r>
          </a:p>
          <a:p>
            <a:pPr marL="850265" lvl="1" indent="-295275" defTabSz="850265">
              <a:buSzPts val="1300"/>
              <a:defRPr sz="1300"/>
            </a:pPr>
            <a:r>
              <a:t>由于因为股票的行情数据都是实时变化的。</a:t>
            </a:r>
          </a:p>
          <a:p>
            <a:pPr marL="850265" lvl="1" indent="-295275" defTabSz="850265">
              <a:buSzPts val="1300"/>
              <a:defRPr sz="1300"/>
            </a:pPr>
            <a:r>
              <a:t>所以我们软件需要每隔一定时间向服务器请求行情数据。</a:t>
            </a:r>
          </a:p>
          <a:p>
            <a:pPr marL="425450" indent="-318770" defTabSz="850265">
              <a:spcBef>
                <a:spcPts val="900"/>
              </a:spcBef>
              <a:buSzPts val="1600"/>
              <a:defRPr sz="1675"/>
            </a:pPr>
            <a:r>
              <a:t>这个轮询的请求的调度是否可以放到非主线程，由Handler + Looper去处理和调度 ？</a:t>
            </a:r>
          </a:p>
        </p:txBody>
      </p:sp>
      <p:sp>
        <p:nvSpPr>
          <p:cNvPr id="421" name="Google Shape;368;p41"/>
          <p:cNvSpPr txBox="1"/>
          <p:nvPr/>
        </p:nvSpPr>
        <p:spPr>
          <a:xfrm>
            <a:off x="2572049" y="3281774"/>
            <a:ext cx="3999902" cy="793501"/>
          </a:xfrm>
          <a:prstGeom prst="rect">
            <a:avLst/>
          </a:prstGeom>
          <a:solidFill>
            <a:srgbClr val="3A5BAE"/>
          </a:solidFill>
          <a:ln w="12700">
            <a:miter lim="400000"/>
          </a:ln>
        </p:spPr>
        <p:txBody>
          <a:bodyPr lIns="91424" tIns="91424" rIns="91424" bIns="91424" anchor="ctr">
            <a:normAutofit/>
          </a:bodyPr>
          <a:lstStyle>
            <a:lvl1pPr algn="ctr">
              <a:lnSpc>
                <a:spcPct val="115000"/>
              </a:lnSpc>
              <a:defRPr sz="1800" b="1" i="1">
                <a:solidFill>
                  <a:srgbClr val="FFFFFF"/>
                </a:solidFill>
              </a:defRPr>
            </a:lvl1pPr>
          </a:lstStyle>
          <a:p>
            <a:r>
              <a:t>这时可以使用HandlerThread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373;p4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31850">
              <a:defRPr sz="2185"/>
            </a:pPr>
          </a:p>
        </p:txBody>
      </p:sp>
      <p:sp>
        <p:nvSpPr>
          <p:cNvPr id="424" name="Google Shape;374;p4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425" name="Google Shape;375;p42" descr="Google Shape;375;p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166" y="192580"/>
            <a:ext cx="5308725" cy="43383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91;p16" descr="Google Shape;91;p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5" name="Google Shape;92;p16"/>
          <p:cNvSpPr txBox="1"/>
          <p:nvPr/>
        </p:nvSpPr>
        <p:spPr>
          <a:xfrm>
            <a:off x="720725" y="1503224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进程与线程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380;p4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扩展：HandlerThread</a:t>
            </a:r>
          </a:p>
        </p:txBody>
      </p:sp>
      <p:sp>
        <p:nvSpPr>
          <p:cNvPr id="428" name="Google Shape;381;p43"/>
          <p:cNvSpPr txBox="1"/>
          <p:nvPr>
            <p:ph type="body" sz="half" idx="1"/>
          </p:nvPr>
        </p:nvSpPr>
        <p:spPr>
          <a:xfrm>
            <a:off x="311699" y="1152475"/>
            <a:ext cx="40422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（Handler的实现如右图所示）</a:t>
            </a:r>
          </a:p>
        </p:txBody>
      </p:sp>
      <p:pic>
        <p:nvPicPr>
          <p:cNvPr id="429" name="Google Shape;382;p43" descr="Google Shape;382;p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4390" y="160919"/>
            <a:ext cx="3778269" cy="47201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387;p4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ThreadPool</a:t>
            </a:r>
          </a:p>
        </p:txBody>
      </p:sp>
      <p:sp>
        <p:nvSpPr>
          <p:cNvPr id="434" name="Google Shape;388;p44"/>
          <p:cNvSpPr txBox="1"/>
          <p:nvPr>
            <p:ph type="body" idx="1"/>
          </p:nvPr>
        </p:nvSpPr>
        <p:spPr>
          <a:xfrm>
            <a:off x="151424" y="1057724"/>
            <a:ext cx="8520602" cy="3416401"/>
          </a:xfrm>
          <a:prstGeom prst="rect">
            <a:avLst/>
          </a:prstGeom>
        </p:spPr>
        <p:txBody>
          <a:bodyPr/>
          <a:lstStyle/>
          <a:p>
            <a:r>
              <a:t>接口 Java.util.concurrent.ExecutorService 表述了异步执行的机制，并且可以让任务在一组线程内执行。</a:t>
            </a:r>
          </a:p>
          <a:p>
            <a:pPr marL="0" indent="457200">
              <a:buSzTx/>
              <a:buNone/>
            </a:pPr>
          </a:p>
          <a:p>
            <a:pPr>
              <a:spcBef>
                <a:spcPts val="1600"/>
              </a:spcBef>
            </a:pPr>
            <a:r>
              <a:t>重要函数：</a:t>
            </a:r>
          </a:p>
          <a:p>
            <a:pPr marL="914400" lvl="1" indent="-317500">
              <a:buSzPts val="1400"/>
              <a:defRPr sz="1400"/>
            </a:pPr>
            <a:r>
              <a:t>execute(Runnable)</a:t>
            </a:r>
          </a:p>
          <a:p>
            <a:pPr marL="914400" lvl="1" indent="-317500">
              <a:buSzPts val="1400"/>
              <a:defRPr sz="1400"/>
            </a:pPr>
            <a:r>
              <a:t>submit(Runnable): 有返回值（Future），可以cancel，更方便进行错误处理</a:t>
            </a:r>
          </a:p>
          <a:p>
            <a:pPr marL="914400" lvl="1" indent="-317500">
              <a:buSzPts val="1400"/>
              <a:defRPr sz="1400"/>
            </a:pPr>
            <a:r>
              <a:t>shutdown()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393;p4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ThreadPool</a:t>
            </a:r>
          </a:p>
        </p:txBody>
      </p:sp>
      <p:sp>
        <p:nvSpPr>
          <p:cNvPr id="437" name="Google Shape;394;p45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为什么要使用线程池？</a:t>
            </a:r>
          </a:p>
        </p:txBody>
      </p:sp>
      <p:grpSp>
        <p:nvGrpSpPr>
          <p:cNvPr id="440" name="Google Shape;395;p45"/>
          <p:cNvGrpSpPr/>
          <p:nvPr/>
        </p:nvGrpSpPr>
        <p:grpSpPr>
          <a:xfrm>
            <a:off x="446250" y="1808450"/>
            <a:ext cx="7828799" cy="1581601"/>
            <a:chOff x="0" y="0"/>
            <a:chExt cx="7828798" cy="1581600"/>
          </a:xfrm>
        </p:grpSpPr>
        <p:sp>
          <p:nvSpPr>
            <p:cNvPr id="438" name="矩形"/>
            <p:cNvSpPr/>
            <p:nvPr/>
          </p:nvSpPr>
          <p:spPr>
            <a:xfrm>
              <a:off x="0" y="-1"/>
              <a:ext cx="7828799" cy="1581602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spcBef>
                  <a:spcPts val="1600"/>
                </a:spcBef>
                <a:defRPr i="1"/>
              </a:pPr>
            </a:p>
          </p:txBody>
        </p:sp>
        <p:sp>
          <p:nvSpPr>
            <p:cNvPr id="439" name="1. 频繁地执行线程创建、销毁，性能开销较大，线程池的线程复用可以有效降低性能开销…"/>
            <p:cNvSpPr txBox="1"/>
            <p:nvPr/>
          </p:nvSpPr>
          <p:spPr>
            <a:xfrm>
              <a:off x="0" y="-1"/>
              <a:ext cx="7828799" cy="1441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sz="1800" i="1">
                  <a:solidFill>
                    <a:srgbClr val="FFFFFF"/>
                  </a:solidFill>
                </a:defRPr>
              </a:pPr>
              <a:r>
                <a:t>1. 频繁地执行线程创建、销毁，性能开销较大，线程池的线程复用可以有效降低性能开销</a:t>
              </a:r>
              <a:endParaRPr>
                <a:solidFill>
                  <a:schemeClr val="accent2">
                    <a:lumOff val="21764"/>
                  </a:schemeClr>
                </a:solidFill>
              </a:endParaRP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2. 基于线程池更便于做线程任务监控和性能优化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00;p4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ThreadPool的使用</a:t>
            </a:r>
          </a:p>
        </p:txBody>
      </p:sp>
      <p:sp>
        <p:nvSpPr>
          <p:cNvPr id="443" name="Google Shape;401;p46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5E5E5E"/>
                </a:solidFill>
              </a:defRPr>
            </a:pPr>
            <a:r>
              <a:t>介绍几种常用的线程池</a:t>
            </a:r>
            <a:r>
              <a:rPr>
                <a:solidFill>
                  <a:schemeClr val="accent2">
                    <a:lumOff val="21764"/>
                  </a:schemeClr>
                </a:solidFill>
              </a:rPr>
              <a:t>：</a:t>
            </a:r>
            <a:endParaRPr>
              <a:solidFill>
                <a:schemeClr val="accent2">
                  <a:lumOff val="21764"/>
                </a:schemeClr>
              </a:solidFill>
            </a:endParaRPr>
          </a:p>
          <a:p>
            <a:pPr>
              <a:spcBef>
                <a:spcPts val="1600"/>
              </a:spcBef>
            </a:pPr>
            <a:r>
              <a:t>单个任务处理时间比较短且任务数量很大（多个线程的线程池）：</a:t>
            </a:r>
          </a:p>
          <a:p>
            <a:pPr marL="914400" lvl="1" indent="-317500">
              <a:buSzPts val="1400"/>
              <a:defRPr sz="1400"/>
            </a:pPr>
            <a:r>
              <a:t>网络库：FixedThreadPool 定长线程池</a:t>
            </a:r>
          </a:p>
          <a:p>
            <a:pPr marL="914400" lvl="1" indent="-317500">
              <a:buSzPts val="1400"/>
              <a:defRPr sz="1400"/>
            </a:pPr>
            <a:r>
              <a:t>DB操作：CachedThreadPool 可缓存线程池</a:t>
            </a:r>
          </a:p>
          <a:p>
            <a:pPr>
              <a:spcBef>
                <a:spcPts val="1000"/>
              </a:spcBef>
            </a:pPr>
            <a:r>
              <a:t>执行定时任务（定时线程池）：</a:t>
            </a:r>
          </a:p>
          <a:p>
            <a:pPr marL="914400" lvl="1" indent="-317500">
              <a:buSzPts val="1400"/>
              <a:defRPr sz="1400"/>
            </a:pPr>
            <a:r>
              <a:t>定时上报性能日志数据：ScheduledThreadPoolExecutor 定时任务线程池</a:t>
            </a:r>
          </a:p>
          <a:p>
            <a:pPr>
              <a:spcBef>
                <a:spcPts val="1000"/>
              </a:spcBef>
            </a:pPr>
            <a:r>
              <a:t>特定单项任务（单线程线程池）：</a:t>
            </a:r>
          </a:p>
          <a:p>
            <a:pPr marL="914400" lvl="1" indent="-317500">
              <a:buSzPts val="1400"/>
              <a:defRPr sz="1400"/>
            </a:pPr>
            <a:r>
              <a:t>日志写入：SingleThreadPool 只有一个线程的线程池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06;p4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46" name="Google Shape;407;p47"/>
          <p:cNvSpPr txBox="1"/>
          <p:nvPr>
            <p:ph type="body" sz="quarter" idx="1"/>
          </p:nvPr>
        </p:nvSpPr>
        <p:spPr>
          <a:xfrm>
            <a:off x="347374" y="873750"/>
            <a:ext cx="6714302" cy="1213500"/>
          </a:xfrm>
          <a:prstGeom prst="rect">
            <a:avLst/>
          </a:prstGeom>
        </p:spPr>
        <p:txBody>
          <a:bodyPr/>
          <a:lstStyle/>
          <a:p>
            <a:pPr marL="0" indent="0" defTabSz="740410">
              <a:buSzTx/>
              <a:buNone/>
              <a:defRPr sz="1460"/>
            </a:pPr>
            <a:r>
              <a:t>回到之前的例子：</a:t>
            </a:r>
          </a:p>
          <a:p>
            <a:pPr marL="0" indent="0" defTabSz="740410">
              <a:spcBef>
                <a:spcPts val="1200"/>
              </a:spcBef>
              <a:buSzTx/>
              <a:buNone/>
              <a:defRPr sz="1460"/>
            </a:pPr>
            <a:r>
              <a:t>       用户在抖音App中，点击下载视频，下载过程中需要弹出Loading窗，下载结束后提示用户下载成功/失败。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12;p48"/>
          <p:cNvSpPr/>
          <p:nvPr/>
        </p:nvSpPr>
        <p:spPr>
          <a:xfrm>
            <a:off x="0" y="-7476"/>
            <a:ext cx="9144000" cy="5143501"/>
          </a:xfrm>
          <a:prstGeom prst="rect">
            <a:avLst/>
          </a:prstGeom>
          <a:solidFill>
            <a:srgbClr val="2B2B2B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49" name="Google Shape;413;p4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50" name="Google Shape;414;p4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451" name="Google Shape;415;p48" descr="Google Shape;415;p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01" y="67399"/>
            <a:ext cx="3481325" cy="42301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52" name="Google Shape;416;p48" descr="Google Shape;416;p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917" y="2"/>
            <a:ext cx="4051082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3" name="Google Shape;417;p48"/>
          <p:cNvSpPr/>
          <p:nvPr/>
        </p:nvSpPr>
        <p:spPr>
          <a:xfrm flipH="1">
            <a:off x="4572000" y="-7475"/>
            <a:ext cx="1" cy="5143501"/>
          </a:xfrm>
          <a:prstGeom prst="line">
            <a:avLst/>
          </a:prstGeom>
          <a:ln w="38100">
            <a:solidFill>
              <a:srgbClr val="E16A4B"/>
            </a:solidFill>
            <a:prstDash val="dash"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22;p49" descr="Google Shape;422;p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008" y="0"/>
            <a:ext cx="4019986" cy="51435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6" name="Google Shape;423;p4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AsyncTask</a:t>
            </a:r>
          </a:p>
        </p:txBody>
      </p:sp>
      <p:sp>
        <p:nvSpPr>
          <p:cNvPr id="457" name="Google Shape;424;p49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t>AsyncTask的定义及重要函数：</a:t>
            </a:r>
          </a:p>
          <a:p>
            <a:pPr indent="-317500">
              <a:spcBef>
                <a:spcPts val="1600"/>
              </a:spcBef>
              <a:buSzPts val="1400"/>
              <a:buFontTx/>
              <a:buAutoNum type="arabicPeriod"/>
              <a:defRPr sz="1400"/>
            </a:pPr>
            <a:r>
              <a:t>AsyncTask&lt;Params, Progress, Result&gt;  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FFFFFF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onPreExecute：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E16A4B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doInBackground：</a:t>
            </a:r>
            <a:r>
              <a:rPr>
                <a:solidFill>
                  <a:srgbClr val="FFFFFF"/>
                </a:solidFill>
              </a:rPr>
              <a:t>非UI线程</a:t>
            </a:r>
            <a:endParaRPr>
              <a:solidFill>
                <a:srgbClr val="FFFFFF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publishProgress：</a:t>
            </a:r>
            <a:r>
              <a:rPr>
                <a:solidFill>
                  <a:srgbClr val="FFFFFF"/>
                </a:solidFill>
              </a:rPr>
              <a:t>非UI线程</a:t>
            </a:r>
            <a:endParaRPr>
              <a:solidFill>
                <a:srgbClr val="59C4D0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onProgressUpdate：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E16A4B"/>
              </a:solidFill>
            </a:endParaRPr>
          </a:p>
          <a:p>
            <a:pPr indent="-317500">
              <a:spcBef>
                <a:spcPts val="1000"/>
              </a:spcBef>
              <a:buSzPts val="1400"/>
              <a:buFontTx/>
              <a:buAutoNum type="arabicPeriod"/>
              <a:defRPr sz="1400"/>
            </a:pPr>
            <a:r>
              <a:t>onPostExecute：</a:t>
            </a:r>
            <a:r>
              <a:rPr>
                <a:solidFill>
                  <a:srgbClr val="FFFFFF"/>
                </a:solidFill>
              </a:rPr>
              <a:t>UI线程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8" name="Google Shape;425;p49"/>
          <p:cNvSpPr/>
          <p:nvPr/>
        </p:nvSpPr>
        <p:spPr>
          <a:xfrm>
            <a:off x="7856700" y="166550"/>
            <a:ext cx="125401" cy="117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46"/>
                </a:moveTo>
                <a:lnTo>
                  <a:pt x="5400" y="20446"/>
                </a:lnTo>
                <a:lnTo>
                  <a:pt x="5400" y="0"/>
                </a:lnTo>
                <a:lnTo>
                  <a:pt x="16200" y="0"/>
                </a:lnTo>
                <a:lnTo>
                  <a:pt x="16200" y="20446"/>
                </a:lnTo>
                <a:lnTo>
                  <a:pt x="21600" y="2044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59" name="Google Shape;426;p49"/>
          <p:cNvSpPr/>
          <p:nvPr/>
        </p:nvSpPr>
        <p:spPr>
          <a:xfrm>
            <a:off x="8281799" y="166549"/>
            <a:ext cx="125401" cy="3157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171"/>
                </a:moveTo>
                <a:lnTo>
                  <a:pt x="5400" y="21171"/>
                </a:lnTo>
                <a:lnTo>
                  <a:pt x="5400" y="0"/>
                </a:lnTo>
                <a:lnTo>
                  <a:pt x="16200" y="0"/>
                </a:lnTo>
                <a:lnTo>
                  <a:pt x="16200" y="21171"/>
                </a:lnTo>
                <a:lnTo>
                  <a:pt x="21600" y="2117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0" name="Google Shape;427;p49"/>
          <p:cNvSpPr/>
          <p:nvPr/>
        </p:nvSpPr>
        <p:spPr>
          <a:xfrm>
            <a:off x="8706900" y="166549"/>
            <a:ext cx="125401" cy="3719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36"/>
                </a:moveTo>
                <a:lnTo>
                  <a:pt x="5400" y="21236"/>
                </a:lnTo>
                <a:lnTo>
                  <a:pt x="5400" y="0"/>
                </a:lnTo>
                <a:lnTo>
                  <a:pt x="16200" y="0"/>
                </a:lnTo>
                <a:lnTo>
                  <a:pt x="16200" y="21236"/>
                </a:lnTo>
                <a:lnTo>
                  <a:pt x="21600" y="2123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59C4D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461" name="Google Shape;428;p49"/>
          <p:cNvSpPr/>
          <p:nvPr/>
        </p:nvSpPr>
        <p:spPr>
          <a:xfrm>
            <a:off x="6199149" y="1497374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2" name="Google Shape;429;p49"/>
          <p:cNvSpPr/>
          <p:nvPr/>
        </p:nvSpPr>
        <p:spPr>
          <a:xfrm>
            <a:off x="5752600" y="2817724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3" name="Google Shape;430;p49"/>
          <p:cNvSpPr/>
          <p:nvPr/>
        </p:nvSpPr>
        <p:spPr>
          <a:xfrm>
            <a:off x="6144574" y="3471750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4" name="Google Shape;431;p49"/>
          <p:cNvSpPr/>
          <p:nvPr/>
        </p:nvSpPr>
        <p:spPr>
          <a:xfrm>
            <a:off x="6012474" y="4013475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5" name="Google Shape;432;p49"/>
          <p:cNvSpPr/>
          <p:nvPr/>
        </p:nvSpPr>
        <p:spPr>
          <a:xfrm>
            <a:off x="6075024" y="706925"/>
            <a:ext cx="86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sp>
        <p:nvSpPr>
          <p:cNvPr id="466" name="Google Shape;433;p49"/>
          <p:cNvSpPr/>
          <p:nvPr/>
        </p:nvSpPr>
        <p:spPr>
          <a:xfrm>
            <a:off x="7223200" y="178001"/>
            <a:ext cx="1828501" cy="1"/>
          </a:xfrm>
          <a:prstGeom prst="line">
            <a:avLst/>
          </a:prstGeom>
          <a:ln w="38100">
            <a:solidFill>
              <a:srgbClr val="E16A4B"/>
            </a:solidFill>
          </a:ln>
        </p:spPr>
        <p:txBody>
          <a:bodyPr lIns="45719" rIns="45719"/>
          <a:lstStyle/>
          <a:p/>
        </p:txBody>
      </p:sp>
      <p:pic>
        <p:nvPicPr>
          <p:cNvPr id="467" name="Google Shape;434;p49" descr="Google Shape;434;p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9" y="2759349"/>
            <a:ext cx="4422354" cy="16741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39;p5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IntentService</a:t>
            </a:r>
          </a:p>
        </p:txBody>
      </p:sp>
      <p:sp>
        <p:nvSpPr>
          <p:cNvPr id="470" name="Google Shape;440;p5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回顾一下Service：</a:t>
            </a:r>
          </a:p>
          <a:p>
            <a:pPr>
              <a:spcBef>
                <a:spcPts val="1600"/>
              </a:spcBef>
            </a:pPr>
            <a:r>
              <a:t>不需要展示用户界面</a:t>
            </a:r>
          </a:p>
          <a:p>
            <a:r>
              <a:t>执行时间比较长</a:t>
            </a:r>
          </a:p>
          <a:p>
            <a:r>
              <a:t>后台运行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常见Service：</a:t>
            </a:r>
          </a:p>
          <a:p>
            <a:pPr>
              <a:spcBef>
                <a:spcPts val="1600"/>
              </a:spcBef>
            </a:pPr>
            <a:r>
              <a:t>音乐播放</a:t>
            </a:r>
          </a:p>
          <a:p>
            <a:r>
              <a:t>Push推送</a:t>
            </a:r>
          </a:p>
        </p:txBody>
      </p:sp>
      <p:pic>
        <p:nvPicPr>
          <p:cNvPr id="471" name="Google Shape;441;p50" descr="Google Shape;441;p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1623" y="216862"/>
            <a:ext cx="2745811" cy="45688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46;p5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/>
          <a:p>
            <a:r>
              <a:t>IntentService</a:t>
            </a:r>
          </a:p>
        </p:txBody>
      </p:sp>
      <p:sp>
        <p:nvSpPr>
          <p:cNvPr id="476" name="Google Shape;447;p51"/>
          <p:cNvSpPr txBox="1"/>
          <p:nvPr>
            <p:ph type="body" idx="1"/>
          </p:nvPr>
        </p:nvSpPr>
        <p:spPr>
          <a:xfrm>
            <a:off x="311699" y="796750"/>
            <a:ext cx="8520602" cy="3416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那什么是IntentService？</a:t>
            </a:r>
          </a:p>
        </p:txBody>
      </p:sp>
      <p:grpSp>
        <p:nvGrpSpPr>
          <p:cNvPr id="479" name="Google Shape;448;p51"/>
          <p:cNvGrpSpPr/>
          <p:nvPr/>
        </p:nvGrpSpPr>
        <p:grpSpPr>
          <a:xfrm>
            <a:off x="451578" y="1423425"/>
            <a:ext cx="7591944" cy="3073540"/>
            <a:chOff x="0" y="0"/>
            <a:chExt cx="7591943" cy="3073539"/>
          </a:xfrm>
        </p:grpSpPr>
        <p:sp>
          <p:nvSpPr>
            <p:cNvPr id="477" name="矩形"/>
            <p:cNvSpPr/>
            <p:nvPr/>
          </p:nvSpPr>
          <p:spPr>
            <a:xfrm>
              <a:off x="0" y="0"/>
              <a:ext cx="7591944" cy="1959923"/>
            </a:xfrm>
            <a:prstGeom prst="rect">
              <a:avLst/>
            </a:prstGeom>
            <a:solidFill>
              <a:srgbClr val="3A5BA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8" name="Service是执行在主线程的。…"/>
            <p:cNvSpPr txBox="1"/>
            <p:nvPr/>
          </p:nvSpPr>
          <p:spPr>
            <a:xfrm>
              <a:off x="0" y="0"/>
              <a:ext cx="7591944" cy="3073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t">
              <a:noAutofit/>
            </a:bodyPr>
            <a:lstStyle/>
            <a:p>
              <a:pPr>
                <a:lnSpc>
                  <a:spcPct val="115000"/>
                </a:lnSpc>
                <a:defRPr sz="1800" i="1">
                  <a:solidFill>
                    <a:srgbClr val="FFFFFF"/>
                  </a:solidFill>
                </a:defRPr>
              </a:pPr>
              <a:r>
                <a:t>       Service是执行在</a:t>
              </a:r>
              <a:r>
                <a:rPr u="sng"/>
                <a:t>主线程</a:t>
              </a:r>
              <a:r>
                <a:t>的。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而很多情况下，我们做的事情非常耗时，需要在单独的线程执行，那么就应该用IntentService。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  <a:defRPr sz="1800" i="1">
                  <a:solidFill>
                    <a:srgbClr val="FFFFFF"/>
                  </a:solidFill>
                </a:defRPr>
              </a:pPr>
              <a:r>
                <a:t>       比如：用Service下载文件</a:t>
              </a:r>
            </a:p>
            <a:p>
              <a:pPr>
                <a:lnSpc>
                  <a:spcPct val="115000"/>
                </a:lnSpc>
                <a:spcBef>
                  <a:spcPts val="1600"/>
                </a:spcBef>
              </a:pPr>
              <a:endParaRPr sz="1800" i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53;p52" descr="Google Shape;453;p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74" y="890425"/>
            <a:ext cx="5865800" cy="3811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4" name="Google Shape;454;p5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IntentService示例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97;p1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</a:t>
            </a:r>
          </a:p>
        </p:txBody>
      </p:sp>
      <p:pic>
        <p:nvPicPr>
          <p:cNvPr id="168" name="Google Shape;98;p17" descr="Google Shape;98;p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300" y="739238"/>
            <a:ext cx="5497944" cy="40994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59;p53" descr="Google Shape;459;p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174" y="796725"/>
            <a:ext cx="4937501" cy="39308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7" name="Google Shape;460;p5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IntentService源码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65;p5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扩展：RxJava - 简单介绍</a:t>
            </a:r>
          </a:p>
        </p:txBody>
      </p:sp>
      <p:sp>
        <p:nvSpPr>
          <p:cNvPr id="490" name="Google Shape;466;p54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491" name="Google Shape;467;p54" descr="Google Shape;467;p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174" y="417074"/>
            <a:ext cx="2912302" cy="6549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2" name="Google Shape;468;p54" descr="Google Shape;468;p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4" y="1284749"/>
            <a:ext cx="8473652" cy="28245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73;p55"/>
          <p:cNvSpPr/>
          <p:nvPr/>
        </p:nvSpPr>
        <p:spPr>
          <a:xfrm>
            <a:off x="0" y="-1"/>
            <a:ext cx="461400" cy="1019102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495" name="Google Shape;474;p55"/>
          <p:cNvSpPr txBox="1"/>
          <p:nvPr>
            <p:ph type="body" idx="1"/>
          </p:nvPr>
        </p:nvSpPr>
        <p:spPr>
          <a:xfrm>
            <a:off x="148249" y="105750"/>
            <a:ext cx="8520602" cy="4547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Thread：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endParaRPr>
              <a:solidFill>
                <a:srgbClr val="FFFFFF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  <a:defRPr>
                <a:solidFill>
                  <a:srgbClr val="FFFFFF"/>
                </a:solidFill>
              </a:defRPr>
            </a:pPr>
            <a:r>
              <a:t>RxJava：</a:t>
            </a:r>
          </a:p>
        </p:txBody>
      </p:sp>
      <p:sp>
        <p:nvSpPr>
          <p:cNvPr id="496" name="Google Shape;475;p55"/>
          <p:cNvSpPr/>
          <p:nvPr/>
        </p:nvSpPr>
        <p:spPr>
          <a:xfrm>
            <a:off x="86525" y="3469575"/>
            <a:ext cx="8854500" cy="1"/>
          </a:xfrm>
          <a:prstGeom prst="line">
            <a:avLst/>
          </a:prstGeom>
          <a:ln w="38100">
            <a:solidFill>
              <a:srgbClr val="E16A4B"/>
            </a:solidFill>
            <a:prstDash val="dash"/>
          </a:ln>
        </p:spPr>
        <p:txBody>
          <a:bodyPr lIns="45719" rIns="45719"/>
          <a:lstStyle/>
          <a:p/>
        </p:txBody>
      </p:sp>
      <p:sp>
        <p:nvSpPr>
          <p:cNvPr id="497" name="Google Shape;476;p55"/>
          <p:cNvSpPr/>
          <p:nvPr/>
        </p:nvSpPr>
        <p:spPr>
          <a:xfrm>
            <a:off x="7834000" y="4739699"/>
            <a:ext cx="1310101" cy="403801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498" name="Google Shape;477;p55" descr="Google Shape;477;p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775" y="155199"/>
            <a:ext cx="4208201" cy="32370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99" name="Google Shape;478;p55" descr="Google Shape;478;p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775" y="3546874"/>
            <a:ext cx="6349653" cy="15555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483;p5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扩展：Kotlin - Coroutines(协程)</a:t>
            </a:r>
          </a:p>
        </p:txBody>
      </p:sp>
      <p:sp>
        <p:nvSpPr>
          <p:cNvPr id="502" name="Google Shape;484;p56"/>
          <p:cNvSpPr txBox="1"/>
          <p:nvPr>
            <p:ph type="body" idx="1"/>
          </p:nvPr>
        </p:nvSpPr>
        <p:spPr>
          <a:xfrm>
            <a:off x="311699" y="956750"/>
            <a:ext cx="8520602" cy="3416401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503" name="Google Shape;485;p56" descr="Google Shape;485;p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699" y="1694926"/>
            <a:ext cx="8328375" cy="22347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04" name="Google Shape;486;p56"/>
          <p:cNvSpPr txBox="1"/>
          <p:nvPr/>
        </p:nvSpPr>
        <p:spPr>
          <a:xfrm>
            <a:off x="219224" y="1096024"/>
            <a:ext cx="5746202" cy="44207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>
                <a:solidFill>
                  <a:srgbClr val="333333"/>
                </a:solidFill>
              </a:defRPr>
            </a:lvl1pPr>
          </a:lstStyle>
          <a:p>
            <a:r>
              <a:t>Essentially, coroutines are light-weight threads.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493;p57"/>
          <p:cNvSpPr txBox="1"/>
          <p:nvPr/>
        </p:nvSpPr>
        <p:spPr>
          <a:xfrm>
            <a:off x="1083210" y="750870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507" name="Google Shape;494;p57"/>
          <p:cNvSpPr/>
          <p:nvPr/>
        </p:nvSpPr>
        <p:spPr>
          <a:xfrm>
            <a:off x="1772810" y="1187059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08" name="Google Shape;495;p57"/>
          <p:cNvSpPr txBox="1"/>
          <p:nvPr/>
        </p:nvSpPr>
        <p:spPr>
          <a:xfrm>
            <a:off x="1901469" y="1040220"/>
            <a:ext cx="56820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Thread（线程）</a:t>
            </a:r>
          </a:p>
        </p:txBody>
      </p:sp>
      <p:sp>
        <p:nvSpPr>
          <p:cNvPr id="509" name="Google Shape;496;p57"/>
          <p:cNvSpPr txBox="1"/>
          <p:nvPr/>
        </p:nvSpPr>
        <p:spPr>
          <a:xfrm>
            <a:off x="1084992" y="1541781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510" name="Google Shape;497;p57"/>
          <p:cNvSpPr/>
          <p:nvPr/>
        </p:nvSpPr>
        <p:spPr>
          <a:xfrm>
            <a:off x="1774593" y="1977969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1" name="Google Shape;498;p57"/>
          <p:cNvSpPr txBox="1"/>
          <p:nvPr/>
        </p:nvSpPr>
        <p:spPr>
          <a:xfrm>
            <a:off x="1903975" y="1856019"/>
            <a:ext cx="31794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ThreadPool（线程池）</a:t>
            </a:r>
          </a:p>
        </p:txBody>
      </p:sp>
      <p:sp>
        <p:nvSpPr>
          <p:cNvPr id="512" name="Google Shape;499;p57"/>
          <p:cNvSpPr txBox="1"/>
          <p:nvPr/>
        </p:nvSpPr>
        <p:spPr>
          <a:xfrm>
            <a:off x="1087486" y="2357558"/>
            <a:ext cx="565201" cy="450984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513" name="Google Shape;500;p57"/>
          <p:cNvSpPr/>
          <p:nvPr/>
        </p:nvSpPr>
        <p:spPr>
          <a:xfrm>
            <a:off x="1777087" y="2793748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4" name="Google Shape;501;p57"/>
          <p:cNvSpPr txBox="1"/>
          <p:nvPr/>
        </p:nvSpPr>
        <p:spPr>
          <a:xfrm>
            <a:off x="1905670" y="2673405"/>
            <a:ext cx="2103601" cy="364576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AsyncTask</a:t>
            </a:r>
          </a:p>
        </p:txBody>
      </p:sp>
      <p:sp>
        <p:nvSpPr>
          <p:cNvPr id="515" name="Google Shape;502;p57"/>
          <p:cNvSpPr txBox="1"/>
          <p:nvPr>
            <p:ph type="title"/>
          </p:nvPr>
        </p:nvSpPr>
        <p:spPr>
          <a:xfrm>
            <a:off x="311699" y="151912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Android多线程总结</a:t>
            </a:r>
          </a:p>
        </p:txBody>
      </p:sp>
      <p:sp>
        <p:nvSpPr>
          <p:cNvPr id="516" name="Google Shape;503;p57"/>
          <p:cNvSpPr txBox="1"/>
          <p:nvPr/>
        </p:nvSpPr>
        <p:spPr>
          <a:xfrm>
            <a:off x="1091850" y="3146689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517" name="Google Shape;504;p57"/>
          <p:cNvSpPr/>
          <p:nvPr/>
        </p:nvSpPr>
        <p:spPr>
          <a:xfrm>
            <a:off x="1781449" y="3582877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18" name="Google Shape;505;p57"/>
          <p:cNvSpPr txBox="1"/>
          <p:nvPr/>
        </p:nvSpPr>
        <p:spPr>
          <a:xfrm>
            <a:off x="1910033" y="3462535"/>
            <a:ext cx="2103602" cy="364575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IntentService</a:t>
            </a:r>
          </a:p>
        </p:txBody>
      </p:sp>
      <p:grpSp>
        <p:nvGrpSpPr>
          <p:cNvPr id="521" name="Google Shape;506;p57"/>
          <p:cNvGrpSpPr/>
          <p:nvPr/>
        </p:nvGrpSpPr>
        <p:grpSpPr>
          <a:xfrm>
            <a:off x="4816049" y="974425"/>
            <a:ext cx="3327901" cy="436850"/>
            <a:chOff x="0" y="0"/>
            <a:chExt cx="3327899" cy="436849"/>
          </a:xfrm>
        </p:grpSpPr>
        <p:sp>
          <p:nvSpPr>
            <p:cNvPr id="519" name="矩形"/>
            <p:cNvSpPr/>
            <p:nvPr/>
          </p:nvSpPr>
          <p:spPr>
            <a:xfrm>
              <a:off x="0" y="12325"/>
              <a:ext cx="3327900" cy="412200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0" name="多线程的基础"/>
            <p:cNvSpPr txBox="1"/>
            <p:nvPr/>
          </p:nvSpPr>
          <p:spPr>
            <a:xfrm>
              <a:off x="0" y="-1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多线程的基础</a:t>
              </a:r>
            </a:p>
          </p:txBody>
        </p:sp>
      </p:grpSp>
      <p:grpSp>
        <p:nvGrpSpPr>
          <p:cNvPr id="524" name="Google Shape;507;p57"/>
          <p:cNvGrpSpPr/>
          <p:nvPr/>
        </p:nvGrpSpPr>
        <p:grpSpPr>
          <a:xfrm>
            <a:off x="4816049" y="2451216"/>
            <a:ext cx="3327901" cy="696668"/>
            <a:chOff x="0" y="0"/>
            <a:chExt cx="3327899" cy="696666"/>
          </a:xfrm>
        </p:grpSpPr>
        <p:sp>
          <p:nvSpPr>
            <p:cNvPr id="522" name="矩形"/>
            <p:cNvSpPr/>
            <p:nvPr/>
          </p:nvSpPr>
          <p:spPr>
            <a:xfrm>
              <a:off x="0" y="115383"/>
              <a:ext cx="3327900" cy="465901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Android中为了简化多线程的使用，…"/>
            <p:cNvSpPr txBox="1"/>
            <p:nvPr/>
          </p:nvSpPr>
          <p:spPr>
            <a:xfrm>
              <a:off x="0" y="-1"/>
              <a:ext cx="3327900" cy="696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Android中为了简化多线程的使用，</a:t>
              </a:r>
            </a:p>
            <a:p>
              <a:pPr algn="ctr">
                <a:defRPr b="1">
                  <a:solidFill>
                    <a:srgbClr val="FFFFFF"/>
                  </a:solidFill>
                </a:defRPr>
              </a:pPr>
              <a:r>
                <a:t>而设计的默认封装</a:t>
              </a:r>
            </a:p>
          </p:txBody>
        </p:sp>
      </p:grpSp>
      <p:grpSp>
        <p:nvGrpSpPr>
          <p:cNvPr id="527" name="Google Shape;508;p57"/>
          <p:cNvGrpSpPr/>
          <p:nvPr/>
        </p:nvGrpSpPr>
        <p:grpSpPr>
          <a:xfrm>
            <a:off x="4816049" y="3355725"/>
            <a:ext cx="3327901" cy="465901"/>
            <a:chOff x="0" y="0"/>
            <a:chExt cx="3327899" cy="465900"/>
          </a:xfrm>
        </p:grpSpPr>
        <p:sp>
          <p:nvSpPr>
            <p:cNvPr id="525" name="矩形"/>
            <p:cNvSpPr/>
            <p:nvPr/>
          </p:nvSpPr>
          <p:spPr>
            <a:xfrm>
              <a:off x="0" y="-1"/>
              <a:ext cx="3327900" cy="465902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6" name="Android中无界面异步操作的默认实现"/>
            <p:cNvSpPr txBox="1"/>
            <p:nvPr/>
          </p:nvSpPr>
          <p:spPr>
            <a:xfrm>
              <a:off x="0" y="14525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Android中无界面异步操作的默认实现</a:t>
              </a:r>
            </a:p>
          </p:txBody>
        </p:sp>
      </p:grpSp>
      <p:grpSp>
        <p:nvGrpSpPr>
          <p:cNvPr id="530" name="Google Shape;509;p57"/>
          <p:cNvGrpSpPr/>
          <p:nvPr/>
        </p:nvGrpSpPr>
        <p:grpSpPr>
          <a:xfrm>
            <a:off x="4816049" y="1764350"/>
            <a:ext cx="3327901" cy="436851"/>
            <a:chOff x="0" y="0"/>
            <a:chExt cx="3327899" cy="436849"/>
          </a:xfrm>
        </p:grpSpPr>
        <p:sp>
          <p:nvSpPr>
            <p:cNvPr id="528" name="矩形"/>
            <p:cNvSpPr/>
            <p:nvPr/>
          </p:nvSpPr>
          <p:spPr>
            <a:xfrm>
              <a:off x="0" y="12325"/>
              <a:ext cx="3327900" cy="412200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9" name="对线程进行更好的管理"/>
            <p:cNvSpPr txBox="1"/>
            <p:nvPr/>
          </p:nvSpPr>
          <p:spPr>
            <a:xfrm>
              <a:off x="0" y="-1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对线程进行更好的管理</a:t>
              </a:r>
            </a:p>
          </p:txBody>
        </p:sp>
      </p:grpSp>
      <p:sp>
        <p:nvSpPr>
          <p:cNvPr id="531" name="Google Shape;510;p57"/>
          <p:cNvSpPr txBox="1"/>
          <p:nvPr/>
        </p:nvSpPr>
        <p:spPr>
          <a:xfrm>
            <a:off x="1093307" y="3898964"/>
            <a:ext cx="565201" cy="450983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 algn="ctr">
              <a:lnSpc>
                <a:spcPct val="200000"/>
              </a:lnSpc>
              <a:defRPr sz="2700" b="1">
                <a:solidFill>
                  <a:srgbClr val="3A5BAE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32" name="Google Shape;511;p57"/>
          <p:cNvSpPr/>
          <p:nvPr/>
        </p:nvSpPr>
        <p:spPr>
          <a:xfrm>
            <a:off x="1782908" y="4335152"/>
            <a:ext cx="1" cy="324001"/>
          </a:xfrm>
          <a:prstGeom prst="line">
            <a:avLst/>
          </a:prstGeom>
          <a:ln w="12700">
            <a:solidFill>
              <a:srgbClr val="3A5BAE"/>
            </a:solidFill>
          </a:ln>
        </p:spPr>
        <p:txBody>
          <a:bodyPr lIns="45719" rIns="45719"/>
          <a:lstStyle/>
          <a:p/>
        </p:txBody>
      </p:sp>
      <p:sp>
        <p:nvSpPr>
          <p:cNvPr id="533" name="Google Shape;512;p57"/>
          <p:cNvSpPr txBox="1"/>
          <p:nvPr/>
        </p:nvSpPr>
        <p:spPr>
          <a:xfrm>
            <a:off x="1910226" y="4207830"/>
            <a:ext cx="2780701" cy="436801"/>
          </a:xfrm>
          <a:prstGeom prst="rect">
            <a:avLst/>
          </a:prstGeom>
          <a:ln w="12700">
            <a:miter lim="400000"/>
          </a:ln>
        </p:spPr>
        <p:txBody>
          <a:bodyPr lIns="34249" tIns="34249" rIns="34249" bIns="34249">
            <a:spAutoFit/>
          </a:bodyPr>
          <a:lstStyle>
            <a:lvl1pPr>
              <a:lnSpc>
                <a:spcPct val="140000"/>
              </a:lnSpc>
              <a:defRPr sz="2100">
                <a:solidFill>
                  <a:srgbClr val="112233"/>
                </a:solidFill>
              </a:defRPr>
            </a:lvl1pPr>
          </a:lstStyle>
          <a:p>
            <a:r>
              <a:t>RxJava、Coroutine</a:t>
            </a:r>
          </a:p>
        </p:txBody>
      </p:sp>
      <p:grpSp>
        <p:nvGrpSpPr>
          <p:cNvPr id="536" name="Google Shape;513;p57"/>
          <p:cNvGrpSpPr/>
          <p:nvPr/>
        </p:nvGrpSpPr>
        <p:grpSpPr>
          <a:xfrm>
            <a:off x="4817507" y="4108000"/>
            <a:ext cx="3327901" cy="465901"/>
            <a:chOff x="0" y="0"/>
            <a:chExt cx="3327899" cy="465900"/>
          </a:xfrm>
        </p:grpSpPr>
        <p:sp>
          <p:nvSpPr>
            <p:cNvPr id="534" name="矩形"/>
            <p:cNvSpPr/>
            <p:nvPr/>
          </p:nvSpPr>
          <p:spPr>
            <a:xfrm>
              <a:off x="0" y="-1"/>
              <a:ext cx="3327900" cy="465902"/>
            </a:xfrm>
            <a:prstGeom prst="rect">
              <a:avLst/>
            </a:prstGeom>
            <a:solidFill>
              <a:srgbClr val="3A5BAE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5" name="当下流行的开发框架下的线程调度方式"/>
            <p:cNvSpPr txBox="1"/>
            <p:nvPr/>
          </p:nvSpPr>
          <p:spPr>
            <a:xfrm>
              <a:off x="0" y="14525"/>
              <a:ext cx="33279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当下流行的开发框架下的线程调度方式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18;p58" descr="Google Shape;518;p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9" name="Google Shape;519;p58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自定义View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24;p5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怎么画一个佩奇？</a:t>
            </a:r>
          </a:p>
        </p:txBody>
      </p:sp>
      <p:grpSp>
        <p:nvGrpSpPr>
          <p:cNvPr id="546" name="Google Shape;525;p59"/>
          <p:cNvGrpSpPr/>
          <p:nvPr/>
        </p:nvGrpSpPr>
        <p:grpSpPr>
          <a:xfrm>
            <a:off x="3591900" y="2049725"/>
            <a:ext cx="3214501" cy="442501"/>
            <a:chOff x="0" y="0"/>
            <a:chExt cx="3214499" cy="442499"/>
          </a:xfrm>
        </p:grpSpPr>
        <p:sp>
          <p:nvSpPr>
            <p:cNvPr id="544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5" name="Measure: 测量宽高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Measure: 测量宽高</a:t>
              </a:r>
            </a:p>
          </p:txBody>
        </p:sp>
      </p:grpSp>
      <p:grpSp>
        <p:nvGrpSpPr>
          <p:cNvPr id="549" name="Google Shape;526;p59"/>
          <p:cNvGrpSpPr/>
          <p:nvPr/>
        </p:nvGrpSpPr>
        <p:grpSpPr>
          <a:xfrm>
            <a:off x="3591900" y="2640125"/>
            <a:ext cx="3214501" cy="442501"/>
            <a:chOff x="0" y="0"/>
            <a:chExt cx="3214499" cy="442499"/>
          </a:xfrm>
        </p:grpSpPr>
        <p:sp>
          <p:nvSpPr>
            <p:cNvPr id="547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8" name="Layout: 计算布局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Layout: 计算布局</a:t>
              </a:r>
            </a:p>
          </p:txBody>
        </p:sp>
      </p:grpSp>
      <p:grpSp>
        <p:nvGrpSpPr>
          <p:cNvPr id="552" name="Google Shape;527;p59"/>
          <p:cNvGrpSpPr/>
          <p:nvPr/>
        </p:nvGrpSpPr>
        <p:grpSpPr>
          <a:xfrm>
            <a:off x="3591900" y="3230524"/>
            <a:ext cx="3214501" cy="442501"/>
            <a:chOff x="0" y="0"/>
            <a:chExt cx="3214499" cy="442499"/>
          </a:xfrm>
        </p:grpSpPr>
        <p:sp>
          <p:nvSpPr>
            <p:cNvPr id="550" name="圆角矩形"/>
            <p:cNvSpPr/>
            <p:nvPr/>
          </p:nvSpPr>
          <p:spPr>
            <a:xfrm>
              <a:off x="0" y="0"/>
              <a:ext cx="3214500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Draw：绘制形状"/>
            <p:cNvSpPr txBox="1"/>
            <p:nvPr/>
          </p:nvSpPr>
          <p:spPr>
            <a:xfrm>
              <a:off x="21600" y="2824"/>
              <a:ext cx="3171300" cy="436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Draw：绘制形状</a:t>
              </a:r>
            </a:p>
          </p:txBody>
        </p:sp>
      </p:grpSp>
      <p:pic>
        <p:nvPicPr>
          <p:cNvPr id="553" name="Google Shape;528;p59" descr="Google Shape;528;p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400" y="811638"/>
            <a:ext cx="2594417" cy="40994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  <p:bldP spid="549" grpId="2" animBg="1" advAuto="0"/>
      <p:bldP spid="552" grpId="3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33;p6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布局文件示例</a:t>
            </a:r>
          </a:p>
        </p:txBody>
      </p:sp>
      <p:pic>
        <p:nvPicPr>
          <p:cNvPr id="558" name="Google Shape;534;p60" descr="Google Shape;534;p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549" y="885175"/>
            <a:ext cx="5048803" cy="27152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59" name="Google Shape;535;p60" descr="Google Shape;535;p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00" y="3746350"/>
            <a:ext cx="5633200" cy="7567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40;p6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 ViewTree 及 View / ViewGroup 绘制流程</a:t>
            </a:r>
          </a:p>
        </p:txBody>
      </p:sp>
      <p:grpSp>
        <p:nvGrpSpPr>
          <p:cNvPr id="564" name="Google Shape;541;p61"/>
          <p:cNvGrpSpPr/>
          <p:nvPr/>
        </p:nvGrpSpPr>
        <p:grpSpPr>
          <a:xfrm>
            <a:off x="2252043" y="1707635"/>
            <a:ext cx="985801" cy="330681"/>
            <a:chOff x="0" y="0"/>
            <a:chExt cx="985800" cy="330679"/>
          </a:xfrm>
        </p:grpSpPr>
        <p:sp>
          <p:nvSpPr>
            <p:cNvPr id="562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3" name="ViewGroup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ViewGroup</a:t>
              </a:r>
            </a:p>
          </p:txBody>
        </p:sp>
      </p:grpSp>
      <p:grpSp>
        <p:nvGrpSpPr>
          <p:cNvPr id="567" name="Google Shape;542;p61"/>
          <p:cNvGrpSpPr/>
          <p:nvPr/>
        </p:nvGrpSpPr>
        <p:grpSpPr>
          <a:xfrm>
            <a:off x="958481" y="2627656"/>
            <a:ext cx="985801" cy="330681"/>
            <a:chOff x="0" y="0"/>
            <a:chExt cx="985800" cy="330679"/>
          </a:xfrm>
        </p:grpSpPr>
        <p:sp>
          <p:nvSpPr>
            <p:cNvPr id="565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6" name="ViewGroup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ViewGroup</a:t>
              </a:r>
            </a:p>
          </p:txBody>
        </p:sp>
      </p:grpSp>
      <p:grpSp>
        <p:nvGrpSpPr>
          <p:cNvPr id="570" name="Google Shape;543;p61"/>
          <p:cNvGrpSpPr/>
          <p:nvPr/>
        </p:nvGrpSpPr>
        <p:grpSpPr>
          <a:xfrm>
            <a:off x="2252043" y="2627656"/>
            <a:ext cx="985801" cy="330681"/>
            <a:chOff x="0" y="0"/>
            <a:chExt cx="985800" cy="330679"/>
          </a:xfrm>
        </p:grpSpPr>
        <p:sp>
          <p:nvSpPr>
            <p:cNvPr id="568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69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3" name="Google Shape;544;p61"/>
          <p:cNvGrpSpPr/>
          <p:nvPr/>
        </p:nvGrpSpPr>
        <p:grpSpPr>
          <a:xfrm>
            <a:off x="3545606" y="2627656"/>
            <a:ext cx="985801" cy="330681"/>
            <a:chOff x="0" y="0"/>
            <a:chExt cx="985800" cy="330679"/>
          </a:xfrm>
        </p:grpSpPr>
        <p:sp>
          <p:nvSpPr>
            <p:cNvPr id="571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72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6" name="Google Shape;545;p61"/>
          <p:cNvGrpSpPr/>
          <p:nvPr/>
        </p:nvGrpSpPr>
        <p:grpSpPr>
          <a:xfrm>
            <a:off x="1605262" y="3547677"/>
            <a:ext cx="985801" cy="330680"/>
            <a:chOff x="0" y="0"/>
            <a:chExt cx="985800" cy="330679"/>
          </a:xfrm>
        </p:grpSpPr>
        <p:sp>
          <p:nvSpPr>
            <p:cNvPr id="574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75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grpSp>
        <p:nvGrpSpPr>
          <p:cNvPr id="579" name="Google Shape;546;p61"/>
          <p:cNvGrpSpPr/>
          <p:nvPr/>
        </p:nvGrpSpPr>
        <p:grpSpPr>
          <a:xfrm>
            <a:off x="311699" y="3547677"/>
            <a:ext cx="985801" cy="330680"/>
            <a:chOff x="0" y="0"/>
            <a:chExt cx="985800" cy="330679"/>
          </a:xfrm>
        </p:grpSpPr>
        <p:sp>
          <p:nvSpPr>
            <p:cNvPr id="577" name="圆角矩形"/>
            <p:cNvSpPr/>
            <p:nvPr/>
          </p:nvSpPr>
          <p:spPr>
            <a:xfrm>
              <a:off x="0" y="2589"/>
              <a:ext cx="985801" cy="325501"/>
            </a:xfrm>
            <a:prstGeom prst="roundRect">
              <a:avLst>
                <a:gd name="adj" fmla="val 16667"/>
              </a:avLst>
            </a:pr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2B2B2B"/>
                  </a:solidFill>
                </a:defRPr>
              </a:pPr>
            </a:p>
          </p:txBody>
        </p:sp>
        <p:sp>
          <p:nvSpPr>
            <p:cNvPr id="578" name="View"/>
            <p:cNvSpPr txBox="1"/>
            <p:nvPr/>
          </p:nvSpPr>
          <p:spPr>
            <a:xfrm>
              <a:off x="15889" y="-1"/>
              <a:ext cx="954022" cy="330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100" b="1">
                  <a:solidFill>
                    <a:srgbClr val="2B2B2B"/>
                  </a:solidFill>
                </a:defRPr>
              </a:lvl1pPr>
            </a:lstStyle>
            <a:p>
              <a:r>
                <a:t>View</a:t>
              </a:r>
            </a:p>
          </p:txBody>
        </p:sp>
      </p:grpSp>
      <p:sp>
        <p:nvSpPr>
          <p:cNvPr id="586" name="Google Shape;547;p61"/>
          <p:cNvSpPr/>
          <p:nvPr/>
        </p:nvSpPr>
        <p:spPr>
          <a:xfrm>
            <a:off x="1450339" y="2039620"/>
            <a:ext cx="1294131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0777"/>
                </a:lnTo>
                <a:lnTo>
                  <a:pt x="0" y="10777"/>
                </a:ln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7" name="Google Shape;548;p61"/>
          <p:cNvSpPr/>
          <p:nvPr/>
        </p:nvSpPr>
        <p:spPr>
          <a:xfrm>
            <a:off x="2744470" y="2039620"/>
            <a:ext cx="1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8" name="Google Shape;549;p61"/>
          <p:cNvSpPr/>
          <p:nvPr/>
        </p:nvSpPr>
        <p:spPr>
          <a:xfrm>
            <a:off x="2744470" y="2039620"/>
            <a:ext cx="1292860" cy="585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777"/>
                </a:lnTo>
                <a:lnTo>
                  <a:pt x="21600" y="10777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89" name="Google Shape;550;p61"/>
          <p:cNvSpPr/>
          <p:nvPr/>
        </p:nvSpPr>
        <p:spPr>
          <a:xfrm>
            <a:off x="803910" y="2960370"/>
            <a:ext cx="646430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0800"/>
                </a:lnTo>
                <a:lnTo>
                  <a:pt x="0" y="10800"/>
                </a:lnTo>
                <a:lnTo>
                  <a:pt x="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sp>
        <p:nvSpPr>
          <p:cNvPr id="590" name="Google Shape;551;p61"/>
          <p:cNvSpPr/>
          <p:nvPr/>
        </p:nvSpPr>
        <p:spPr>
          <a:xfrm>
            <a:off x="1450340" y="2960370"/>
            <a:ext cx="647701" cy="58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21600" y="10800"/>
                </a:lnTo>
                <a:lnTo>
                  <a:pt x="21600" y="21600"/>
                </a:lnTo>
              </a:path>
            </a:pathLst>
          </a:custGeom>
          <a:ln>
            <a:solidFill>
              <a:schemeClr val="accent2">
                <a:lumOff val="21764"/>
              </a:schemeClr>
            </a:solidFill>
          </a:ln>
        </p:spPr>
        <p:txBody>
          <a:bodyPr/>
          <a:lstStyle/>
          <a:p/>
        </p:txBody>
      </p:sp>
      <p:pic>
        <p:nvPicPr>
          <p:cNvPr id="585" name="Google Shape;552;p61" descr="Google Shape;552;p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800" y="1218238"/>
            <a:ext cx="3030726" cy="32369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57;p62"/>
          <p:cNvSpPr/>
          <p:nvPr/>
        </p:nvSpPr>
        <p:spPr>
          <a:xfrm>
            <a:off x="864749" y="3871574"/>
            <a:ext cx="5400002" cy="636601"/>
          </a:xfrm>
          <a:prstGeom prst="rect">
            <a:avLst/>
          </a:prstGeom>
          <a:solidFill>
            <a:srgbClr val="D0E0E3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5" name="Google Shape;558;p62"/>
          <p:cNvSpPr/>
          <p:nvPr/>
        </p:nvSpPr>
        <p:spPr>
          <a:xfrm>
            <a:off x="864749" y="3128774"/>
            <a:ext cx="5400002" cy="636601"/>
          </a:xfrm>
          <a:prstGeom prst="rect">
            <a:avLst/>
          </a:prstGeom>
          <a:solidFill>
            <a:srgbClr val="F4CCCC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6" name="Google Shape;559;p62"/>
          <p:cNvSpPr/>
          <p:nvPr/>
        </p:nvSpPr>
        <p:spPr>
          <a:xfrm>
            <a:off x="864749" y="2385974"/>
            <a:ext cx="5400002" cy="636601"/>
          </a:xfrm>
          <a:prstGeom prst="rect">
            <a:avLst/>
          </a:prstGeom>
          <a:solidFill>
            <a:srgbClr val="C9DAF8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597" name="Google Shape;560;p6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扩展：ViewGroup的绘制流程</a:t>
            </a:r>
          </a:p>
        </p:txBody>
      </p:sp>
      <p:grpSp>
        <p:nvGrpSpPr>
          <p:cNvPr id="600" name="Google Shape;561;p62"/>
          <p:cNvGrpSpPr/>
          <p:nvPr/>
        </p:nvGrpSpPr>
        <p:grpSpPr>
          <a:xfrm>
            <a:off x="953850" y="2483024"/>
            <a:ext cx="1533001" cy="442501"/>
            <a:chOff x="0" y="0"/>
            <a:chExt cx="1533000" cy="442499"/>
          </a:xfrm>
        </p:grpSpPr>
        <p:sp>
          <p:nvSpPr>
            <p:cNvPr id="598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9" name="perform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performMeasure</a:t>
              </a:r>
            </a:p>
          </p:txBody>
        </p:sp>
      </p:grpSp>
      <p:grpSp>
        <p:nvGrpSpPr>
          <p:cNvPr id="603" name="Google Shape;562;p62"/>
          <p:cNvGrpSpPr/>
          <p:nvPr/>
        </p:nvGrpSpPr>
        <p:grpSpPr>
          <a:xfrm>
            <a:off x="953850" y="3225824"/>
            <a:ext cx="1533001" cy="442501"/>
            <a:chOff x="0" y="0"/>
            <a:chExt cx="1533000" cy="442499"/>
          </a:xfrm>
        </p:grpSpPr>
        <p:sp>
          <p:nvSpPr>
            <p:cNvPr id="601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2" name="perform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performLayout</a:t>
              </a:r>
            </a:p>
          </p:txBody>
        </p:sp>
      </p:grpSp>
      <p:grpSp>
        <p:nvGrpSpPr>
          <p:cNvPr id="606" name="Google Shape;563;p62"/>
          <p:cNvGrpSpPr/>
          <p:nvPr/>
        </p:nvGrpSpPr>
        <p:grpSpPr>
          <a:xfrm>
            <a:off x="953850" y="3968624"/>
            <a:ext cx="1533001" cy="442501"/>
            <a:chOff x="0" y="0"/>
            <a:chExt cx="1533000" cy="442499"/>
          </a:xfrm>
        </p:grpSpPr>
        <p:sp>
          <p:nvSpPr>
            <p:cNvPr id="604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5" name="perform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performDraw</a:t>
              </a:r>
            </a:p>
          </p:txBody>
        </p:sp>
      </p:grpSp>
      <p:grpSp>
        <p:nvGrpSpPr>
          <p:cNvPr id="609" name="Google Shape;564;p62"/>
          <p:cNvGrpSpPr/>
          <p:nvPr/>
        </p:nvGrpSpPr>
        <p:grpSpPr>
          <a:xfrm>
            <a:off x="2798249" y="2483024"/>
            <a:ext cx="1533001" cy="442501"/>
            <a:chOff x="0" y="0"/>
            <a:chExt cx="1533000" cy="442499"/>
          </a:xfrm>
        </p:grpSpPr>
        <p:sp>
          <p:nvSpPr>
            <p:cNvPr id="607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8" name="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measure</a:t>
              </a:r>
            </a:p>
          </p:txBody>
        </p:sp>
      </p:grpSp>
      <p:grpSp>
        <p:nvGrpSpPr>
          <p:cNvPr id="612" name="Google Shape;565;p62"/>
          <p:cNvGrpSpPr/>
          <p:nvPr/>
        </p:nvGrpSpPr>
        <p:grpSpPr>
          <a:xfrm>
            <a:off x="2798249" y="3225824"/>
            <a:ext cx="1533001" cy="442501"/>
            <a:chOff x="0" y="0"/>
            <a:chExt cx="1533000" cy="442499"/>
          </a:xfrm>
        </p:grpSpPr>
        <p:sp>
          <p:nvSpPr>
            <p:cNvPr id="610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1" name="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layout</a:t>
              </a:r>
            </a:p>
          </p:txBody>
        </p:sp>
      </p:grpSp>
      <p:grpSp>
        <p:nvGrpSpPr>
          <p:cNvPr id="615" name="Google Shape;566;p62"/>
          <p:cNvGrpSpPr/>
          <p:nvPr/>
        </p:nvGrpSpPr>
        <p:grpSpPr>
          <a:xfrm>
            <a:off x="2798249" y="3968624"/>
            <a:ext cx="1533001" cy="442501"/>
            <a:chOff x="0" y="0"/>
            <a:chExt cx="1533000" cy="442499"/>
          </a:xfrm>
        </p:grpSpPr>
        <p:sp>
          <p:nvSpPr>
            <p:cNvPr id="613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draw</a:t>
              </a:r>
            </a:p>
          </p:txBody>
        </p:sp>
      </p:grpSp>
      <p:grpSp>
        <p:nvGrpSpPr>
          <p:cNvPr id="618" name="Google Shape;567;p62"/>
          <p:cNvGrpSpPr/>
          <p:nvPr/>
        </p:nvGrpSpPr>
        <p:grpSpPr>
          <a:xfrm>
            <a:off x="4642649" y="2483024"/>
            <a:ext cx="1533001" cy="442501"/>
            <a:chOff x="0" y="0"/>
            <a:chExt cx="1533000" cy="442499"/>
          </a:xfrm>
        </p:grpSpPr>
        <p:sp>
          <p:nvSpPr>
            <p:cNvPr id="616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7" name="on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onMeasure</a:t>
              </a:r>
            </a:p>
          </p:txBody>
        </p:sp>
      </p:grpSp>
      <p:grpSp>
        <p:nvGrpSpPr>
          <p:cNvPr id="621" name="Google Shape;568;p62"/>
          <p:cNvGrpSpPr/>
          <p:nvPr/>
        </p:nvGrpSpPr>
        <p:grpSpPr>
          <a:xfrm>
            <a:off x="4642649" y="3225824"/>
            <a:ext cx="1533001" cy="442501"/>
            <a:chOff x="0" y="0"/>
            <a:chExt cx="1533000" cy="442499"/>
          </a:xfrm>
        </p:grpSpPr>
        <p:sp>
          <p:nvSpPr>
            <p:cNvPr id="619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0" name="on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onLayout</a:t>
              </a:r>
            </a:p>
          </p:txBody>
        </p:sp>
      </p:grpSp>
      <p:grpSp>
        <p:nvGrpSpPr>
          <p:cNvPr id="624" name="Google Shape;569;p62"/>
          <p:cNvGrpSpPr/>
          <p:nvPr/>
        </p:nvGrpSpPr>
        <p:grpSpPr>
          <a:xfrm>
            <a:off x="4642649" y="3968624"/>
            <a:ext cx="1533001" cy="442501"/>
            <a:chOff x="0" y="0"/>
            <a:chExt cx="1533000" cy="442499"/>
          </a:xfrm>
        </p:grpSpPr>
        <p:sp>
          <p:nvSpPr>
            <p:cNvPr id="622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3" name="on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onDraw</a:t>
              </a:r>
            </a:p>
          </p:txBody>
        </p:sp>
      </p:grpSp>
      <p:sp>
        <p:nvSpPr>
          <p:cNvPr id="649" name="Google Shape;570;p62"/>
          <p:cNvSpPr/>
          <p:nvPr/>
        </p:nvSpPr>
        <p:spPr>
          <a:xfrm>
            <a:off x="2486978" y="2704274"/>
            <a:ext cx="3112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626" name="Google Shape;571;p62"/>
          <p:cNvSpPr/>
          <p:nvPr/>
        </p:nvSpPr>
        <p:spPr>
          <a:xfrm>
            <a:off x="2486849" y="34470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7" name="Google Shape;572;p62"/>
          <p:cNvSpPr/>
          <p:nvPr/>
        </p:nvSpPr>
        <p:spPr>
          <a:xfrm>
            <a:off x="2486849" y="41898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8" name="Google Shape;573;p62"/>
          <p:cNvSpPr/>
          <p:nvPr/>
        </p:nvSpPr>
        <p:spPr>
          <a:xfrm>
            <a:off x="4331249" y="2704275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29" name="Google Shape;574;p62"/>
          <p:cNvSpPr/>
          <p:nvPr/>
        </p:nvSpPr>
        <p:spPr>
          <a:xfrm>
            <a:off x="4331249" y="34470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30" name="Google Shape;575;p62"/>
          <p:cNvSpPr/>
          <p:nvPr/>
        </p:nvSpPr>
        <p:spPr>
          <a:xfrm>
            <a:off x="4331249" y="4189874"/>
            <a:ext cx="3114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grpSp>
        <p:nvGrpSpPr>
          <p:cNvPr id="633" name="Google Shape;576;p62"/>
          <p:cNvGrpSpPr/>
          <p:nvPr/>
        </p:nvGrpSpPr>
        <p:grpSpPr>
          <a:xfrm>
            <a:off x="6746250" y="2483024"/>
            <a:ext cx="1533001" cy="442501"/>
            <a:chOff x="0" y="0"/>
            <a:chExt cx="1533000" cy="442499"/>
          </a:xfrm>
        </p:grpSpPr>
        <p:sp>
          <p:nvSpPr>
            <p:cNvPr id="631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2" name="Measure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Measure</a:t>
              </a:r>
            </a:p>
          </p:txBody>
        </p:sp>
      </p:grpSp>
      <p:grpSp>
        <p:nvGrpSpPr>
          <p:cNvPr id="636" name="Google Shape;577;p62"/>
          <p:cNvGrpSpPr/>
          <p:nvPr/>
        </p:nvGrpSpPr>
        <p:grpSpPr>
          <a:xfrm>
            <a:off x="6746250" y="3225824"/>
            <a:ext cx="1533001" cy="442501"/>
            <a:chOff x="0" y="0"/>
            <a:chExt cx="1533000" cy="442499"/>
          </a:xfrm>
        </p:grpSpPr>
        <p:sp>
          <p:nvSpPr>
            <p:cNvPr id="634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5" name="Layout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Layout</a:t>
              </a:r>
            </a:p>
          </p:txBody>
        </p:sp>
      </p:grpSp>
      <p:grpSp>
        <p:nvGrpSpPr>
          <p:cNvPr id="639" name="Google Shape;578;p62"/>
          <p:cNvGrpSpPr/>
          <p:nvPr/>
        </p:nvGrpSpPr>
        <p:grpSpPr>
          <a:xfrm>
            <a:off x="6746250" y="3968624"/>
            <a:ext cx="1533001" cy="442501"/>
            <a:chOff x="0" y="0"/>
            <a:chExt cx="1533000" cy="442499"/>
          </a:xfrm>
        </p:grpSpPr>
        <p:sp>
          <p:nvSpPr>
            <p:cNvPr id="637" name="圆角矩形"/>
            <p:cNvSpPr/>
            <p:nvPr/>
          </p:nvSpPr>
          <p:spPr>
            <a:xfrm>
              <a:off x="0" y="0"/>
              <a:ext cx="1533001" cy="442500"/>
            </a:xfrm>
            <a:prstGeom prst="roundRect">
              <a:avLst>
                <a:gd name="adj" fmla="val 16667"/>
              </a:avLst>
            </a:prstGeom>
            <a:solidFill>
              <a:srgbClr val="67CD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8" name="Draw"/>
            <p:cNvSpPr txBox="1"/>
            <p:nvPr/>
          </p:nvSpPr>
          <p:spPr>
            <a:xfrm>
              <a:off x="21600" y="43417"/>
              <a:ext cx="1489800" cy="35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 b="1">
                  <a:solidFill>
                    <a:srgbClr val="FFFFFF"/>
                  </a:solidFill>
                </a:defRPr>
              </a:lvl1pPr>
            </a:lstStyle>
            <a:p>
              <a:r>
                <a:t>Draw</a:t>
              </a:r>
            </a:p>
          </p:txBody>
        </p:sp>
      </p:grpSp>
      <p:sp>
        <p:nvSpPr>
          <p:cNvPr id="640" name="Google Shape;579;p62"/>
          <p:cNvSpPr/>
          <p:nvPr/>
        </p:nvSpPr>
        <p:spPr>
          <a:xfrm>
            <a:off x="6175650" y="2704275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41" name="Google Shape;580;p62"/>
          <p:cNvSpPr/>
          <p:nvPr/>
        </p:nvSpPr>
        <p:spPr>
          <a:xfrm>
            <a:off x="6175650" y="3447074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42" name="Google Shape;581;p62"/>
          <p:cNvSpPr/>
          <p:nvPr/>
        </p:nvSpPr>
        <p:spPr>
          <a:xfrm>
            <a:off x="6175650" y="4189874"/>
            <a:ext cx="570601" cy="1"/>
          </a:xfrm>
          <a:prstGeom prst="line">
            <a:avLst/>
          </a:pr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643" name="Google Shape;582;p62"/>
          <p:cNvSpPr txBox="1"/>
          <p:nvPr/>
        </p:nvSpPr>
        <p:spPr>
          <a:xfrm>
            <a:off x="763200" y="1621775"/>
            <a:ext cx="4147200" cy="44207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r>
              <a:t>ViewGroup</a:t>
            </a:r>
          </a:p>
        </p:txBody>
      </p:sp>
      <p:sp>
        <p:nvSpPr>
          <p:cNvPr id="644" name="Google Shape;583;p62"/>
          <p:cNvSpPr txBox="1"/>
          <p:nvPr/>
        </p:nvSpPr>
        <p:spPr>
          <a:xfrm>
            <a:off x="6617999" y="1621775"/>
            <a:ext cx="1661101" cy="44207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r>
              <a:t>View</a:t>
            </a:r>
          </a:p>
        </p:txBody>
      </p:sp>
      <p:grpSp>
        <p:nvGrpSpPr>
          <p:cNvPr id="647" name="Google Shape;584;p62"/>
          <p:cNvGrpSpPr/>
          <p:nvPr/>
        </p:nvGrpSpPr>
        <p:grpSpPr>
          <a:xfrm>
            <a:off x="2817599" y="1166475"/>
            <a:ext cx="1494301" cy="370501"/>
            <a:chOff x="0" y="0"/>
            <a:chExt cx="1494299" cy="370500"/>
          </a:xfrm>
        </p:grpSpPr>
        <p:sp>
          <p:nvSpPr>
            <p:cNvPr id="645" name="圆角矩形"/>
            <p:cNvSpPr/>
            <p:nvPr/>
          </p:nvSpPr>
          <p:spPr>
            <a:xfrm>
              <a:off x="0" y="0"/>
              <a:ext cx="1494300" cy="37050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Off val="21764"/>
              </a:schemeClr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6" name="performTraversal"/>
            <p:cNvSpPr txBox="1"/>
            <p:nvPr/>
          </p:nvSpPr>
          <p:spPr>
            <a:xfrm>
              <a:off x="54257" y="7417"/>
              <a:ext cx="1385786" cy="355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r>
                <a:t>performTraversal</a:t>
              </a:r>
            </a:p>
          </p:txBody>
        </p:sp>
      </p:grpSp>
      <p:sp>
        <p:nvSpPr>
          <p:cNvPr id="650" name="Google Shape;585;p62"/>
          <p:cNvSpPr/>
          <p:nvPr/>
        </p:nvSpPr>
        <p:spPr>
          <a:xfrm>
            <a:off x="3564749" y="1541918"/>
            <a:ext cx="2" cy="844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03;p18" descr="Google Shape;103;p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949" y="1439150"/>
            <a:ext cx="8520603" cy="10091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1" name="Google Shape;104;p1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590;p6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53" name="Google Shape;591;p63" descr="Google Shape;591;p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624" y="739249"/>
            <a:ext cx="4572766" cy="44042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596;p6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58" name="Google Shape;597;p64" descr="Google Shape;597;p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100" y="539076"/>
            <a:ext cx="5277802" cy="460442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02;p6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63" name="Google Shape;603;p65" descr="Google Shape;603;p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312" y="651074"/>
            <a:ext cx="6277376" cy="449242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08;p6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447675">
              <a:defRPr sz="1175"/>
            </a:lvl1pPr>
          </a:lstStyle>
          <a:p>
            <a:r>
              <a:t>扩展：详解ViewTree及View/ViewGroup绘制流程</a:t>
            </a:r>
          </a:p>
        </p:txBody>
      </p:sp>
      <p:pic>
        <p:nvPicPr>
          <p:cNvPr id="668" name="Google Shape;609;p66" descr="Google Shape;609;p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98" y="1130399"/>
            <a:ext cx="1917201" cy="36171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9" name="Google Shape;610;p66" descr="Google Shape;610;p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466" y="1137563"/>
            <a:ext cx="1917202" cy="36027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701" name="Google Shape;611;p66"/>
          <p:cNvGrpSpPr/>
          <p:nvPr/>
        </p:nvGrpSpPr>
        <p:grpSpPr>
          <a:xfrm>
            <a:off x="5435232" y="1137599"/>
            <a:ext cx="2016907" cy="3602701"/>
            <a:chOff x="0" y="0"/>
            <a:chExt cx="2016905" cy="3602699"/>
          </a:xfrm>
        </p:grpSpPr>
        <p:sp>
          <p:nvSpPr>
            <p:cNvPr id="670" name="Google Shape;612;p66"/>
            <p:cNvSpPr/>
            <p:nvPr/>
          </p:nvSpPr>
          <p:spPr>
            <a:xfrm>
              <a:off x="0" y="-1"/>
              <a:ext cx="2016906" cy="3602701"/>
            </a:xfrm>
            <a:prstGeom prst="rect">
              <a:avLst/>
            </a:prstGeom>
            <a:solidFill>
              <a:srgbClr val="4183C4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1" name="Google Shape;613;p66"/>
            <p:cNvSpPr/>
            <p:nvPr/>
          </p:nvSpPr>
          <p:spPr>
            <a:xfrm>
              <a:off x="39290" y="40475"/>
              <a:ext cx="1682939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2" name="Google Shape;614;p66"/>
            <p:cNvSpPr/>
            <p:nvPr/>
          </p:nvSpPr>
          <p:spPr>
            <a:xfrm>
              <a:off x="39290" y="609674"/>
              <a:ext cx="1938327" cy="2619601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3" name="Google Shape;615;p66"/>
            <p:cNvSpPr/>
            <p:nvPr/>
          </p:nvSpPr>
          <p:spPr>
            <a:xfrm>
              <a:off x="39290" y="324100"/>
              <a:ext cx="1938327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4" name="Google Shape;616;p66"/>
            <p:cNvSpPr/>
            <p:nvPr/>
          </p:nvSpPr>
          <p:spPr>
            <a:xfrm>
              <a:off x="39290" y="3270099"/>
              <a:ext cx="1938327" cy="2868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5" name="Google Shape;617;p66"/>
            <p:cNvSpPr/>
            <p:nvPr/>
          </p:nvSpPr>
          <p:spPr>
            <a:xfrm>
              <a:off x="85129" y="33119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6" name="Google Shape;618;p66"/>
            <p:cNvSpPr/>
            <p:nvPr/>
          </p:nvSpPr>
          <p:spPr>
            <a:xfrm>
              <a:off x="1760428" y="38525"/>
              <a:ext cx="217189" cy="235200"/>
            </a:xfrm>
            <a:prstGeom prst="rect">
              <a:avLst/>
            </a:prstGeom>
            <a:solidFill>
              <a:srgbClr val="FFD9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7" name="Google Shape;619;p66"/>
            <p:cNvSpPr/>
            <p:nvPr/>
          </p:nvSpPr>
          <p:spPr>
            <a:xfrm>
              <a:off x="1500364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8" name="Google Shape;620;p66"/>
            <p:cNvSpPr/>
            <p:nvPr/>
          </p:nvSpPr>
          <p:spPr>
            <a:xfrm>
              <a:off x="556876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79" name="Google Shape;621;p66"/>
            <p:cNvSpPr/>
            <p:nvPr/>
          </p:nvSpPr>
          <p:spPr>
            <a:xfrm>
              <a:off x="1028624" y="3312699"/>
              <a:ext cx="432468" cy="2016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0" name="Google Shape;622;p66"/>
            <p:cNvSpPr/>
            <p:nvPr/>
          </p:nvSpPr>
          <p:spPr>
            <a:xfrm>
              <a:off x="85129" y="367250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1" name="Google Shape;623;p66"/>
            <p:cNvSpPr/>
            <p:nvPr/>
          </p:nvSpPr>
          <p:spPr>
            <a:xfrm>
              <a:off x="339698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2" name="Google Shape;624;p66"/>
            <p:cNvSpPr/>
            <p:nvPr/>
          </p:nvSpPr>
          <p:spPr>
            <a:xfrm>
              <a:off x="594267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3" name="Google Shape;625;p66"/>
            <p:cNvSpPr/>
            <p:nvPr/>
          </p:nvSpPr>
          <p:spPr>
            <a:xfrm>
              <a:off x="848836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4" name="Google Shape;626;p66"/>
            <p:cNvSpPr/>
            <p:nvPr/>
          </p:nvSpPr>
          <p:spPr>
            <a:xfrm>
              <a:off x="1103405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5" name="Google Shape;627;p66"/>
            <p:cNvSpPr/>
            <p:nvPr/>
          </p:nvSpPr>
          <p:spPr>
            <a:xfrm>
              <a:off x="1357974" y="365425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6" name="Google Shape;628;p66"/>
            <p:cNvSpPr/>
            <p:nvPr/>
          </p:nvSpPr>
          <p:spPr>
            <a:xfrm>
              <a:off x="1612543" y="364450"/>
              <a:ext cx="217189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7" name="Google Shape;629;p66"/>
            <p:cNvSpPr/>
            <p:nvPr/>
          </p:nvSpPr>
          <p:spPr>
            <a:xfrm>
              <a:off x="1867112" y="364450"/>
              <a:ext cx="110505" cy="154501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8" name="Google Shape;630;p66"/>
            <p:cNvSpPr/>
            <p:nvPr/>
          </p:nvSpPr>
          <p:spPr>
            <a:xfrm>
              <a:off x="85129" y="657650"/>
              <a:ext cx="1847740" cy="3504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89" name="Google Shape;631;p66"/>
            <p:cNvSpPr/>
            <p:nvPr/>
          </p:nvSpPr>
          <p:spPr>
            <a:xfrm>
              <a:off x="84583" y="1054849"/>
              <a:ext cx="1847740" cy="3504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0" name="Google Shape;632;p66"/>
            <p:cNvSpPr/>
            <p:nvPr/>
          </p:nvSpPr>
          <p:spPr>
            <a:xfrm>
              <a:off x="84583" y="1452049"/>
              <a:ext cx="1847740" cy="10752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1" name="Google Shape;633;p66"/>
            <p:cNvSpPr/>
            <p:nvPr/>
          </p:nvSpPr>
          <p:spPr>
            <a:xfrm>
              <a:off x="84583" y="2574049"/>
              <a:ext cx="1847740" cy="655200"/>
            </a:xfrm>
            <a:prstGeom prst="rect">
              <a:avLst/>
            </a:prstGeom>
            <a:solidFill>
              <a:srgbClr val="93C47D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2" name="Google Shape;634;p66"/>
            <p:cNvSpPr/>
            <p:nvPr/>
          </p:nvSpPr>
          <p:spPr>
            <a:xfrm>
              <a:off x="122509" y="702950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3" name="Google Shape;635;p66"/>
            <p:cNvSpPr/>
            <p:nvPr/>
          </p:nvSpPr>
          <p:spPr>
            <a:xfrm>
              <a:off x="122509" y="882543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4" name="Google Shape;636;p66"/>
            <p:cNvSpPr/>
            <p:nvPr/>
          </p:nvSpPr>
          <p:spPr>
            <a:xfrm>
              <a:off x="122509" y="1096301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5" name="Google Shape;637;p66"/>
            <p:cNvSpPr/>
            <p:nvPr/>
          </p:nvSpPr>
          <p:spPr>
            <a:xfrm>
              <a:off x="122509" y="1275894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6" name="Google Shape;638;p66"/>
            <p:cNvSpPr/>
            <p:nvPr/>
          </p:nvSpPr>
          <p:spPr>
            <a:xfrm>
              <a:off x="122509" y="1489651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7" name="Google Shape;639;p66"/>
            <p:cNvSpPr/>
            <p:nvPr/>
          </p:nvSpPr>
          <p:spPr>
            <a:xfrm>
              <a:off x="122509" y="1669273"/>
              <a:ext cx="1777345" cy="696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8" name="Google Shape;640;p66"/>
            <p:cNvSpPr/>
            <p:nvPr/>
          </p:nvSpPr>
          <p:spPr>
            <a:xfrm>
              <a:off x="122509" y="2615505"/>
              <a:ext cx="1777345" cy="154501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699" name="Google Shape;641;p66"/>
            <p:cNvSpPr/>
            <p:nvPr/>
          </p:nvSpPr>
          <p:spPr>
            <a:xfrm>
              <a:off x="122509" y="2795099"/>
              <a:ext cx="1777345" cy="4341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700" name="Google Shape;642;p66"/>
            <p:cNvSpPr/>
            <p:nvPr/>
          </p:nvSpPr>
          <p:spPr>
            <a:xfrm>
              <a:off x="122509" y="2398771"/>
              <a:ext cx="1777345" cy="87900"/>
            </a:xfrm>
            <a:prstGeom prst="rect">
              <a:avLst/>
            </a:prstGeom>
            <a:solidFill>
              <a:srgbClr val="E06666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sp>
        <p:nvSpPr>
          <p:cNvPr id="702" name="Google Shape;643;p66"/>
          <p:cNvSpPr txBox="1"/>
          <p:nvPr/>
        </p:nvSpPr>
        <p:spPr>
          <a:xfrm>
            <a:off x="7615600" y="1732175"/>
            <a:ext cx="1175701" cy="1597301"/>
          </a:xfrm>
          <a:prstGeom prst="rect">
            <a:avLst/>
          </a:prstGeom>
          <a:ln w="12700">
            <a:miter lim="400000"/>
          </a:ln>
          <a:effectLst>
            <a:outerShdw dist="9525" dir="5580000" rotWithShape="0">
              <a:srgbClr val="000000">
                <a:alpha val="20000"/>
              </a:srgbClr>
            </a:outerShdw>
          </a:effec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b="1">
                <a:solidFill>
                  <a:srgbClr val="4183C4"/>
                </a:solidFill>
              </a:defRPr>
            </a:pPr>
            <a:r>
              <a:t>▉ 第一层</a:t>
            </a:r>
          </a:p>
          <a:p>
            <a:pPr>
              <a:lnSpc>
                <a:spcPct val="150000"/>
              </a:lnSpc>
              <a:defRPr b="1">
                <a:solidFill>
                  <a:srgbClr val="BF9000"/>
                </a:solidFill>
              </a:defRPr>
            </a:pPr>
            <a:r>
              <a:t>▉ 第二层</a:t>
            </a:r>
          </a:p>
          <a:p>
            <a:pPr>
              <a:lnSpc>
                <a:spcPct val="150000"/>
              </a:lnSpc>
              <a:defRPr b="1">
                <a:solidFill>
                  <a:srgbClr val="6AA84F"/>
                </a:solidFill>
              </a:defRPr>
            </a:pPr>
            <a:r>
              <a:t>▉ 第三层</a:t>
            </a:r>
          </a:p>
          <a:p>
            <a:pPr>
              <a:lnSpc>
                <a:spcPct val="150000"/>
              </a:lnSpc>
              <a:defRPr b="1">
                <a:solidFill>
                  <a:srgbClr val="CC0000"/>
                </a:solidFill>
              </a:defRPr>
            </a:pPr>
            <a:r>
              <a:t>▉ 第四层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648;p67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自定义View-重写onDraw</a:t>
            </a:r>
          </a:p>
        </p:txBody>
      </p:sp>
      <p:sp>
        <p:nvSpPr>
          <p:cNvPr id="705" name="Google Shape;649;p67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自定义View最常见操作 - 重写onDraw</a:t>
            </a:r>
          </a:p>
        </p:txBody>
      </p:sp>
      <p:pic>
        <p:nvPicPr>
          <p:cNvPr id="706" name="Google Shape;650;p67" descr="Google Shape;650;p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574" y="1716325"/>
            <a:ext cx="6343126" cy="26954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655;p6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自定义View-重写onDraw</a:t>
            </a:r>
          </a:p>
        </p:txBody>
      </p:sp>
      <p:sp>
        <p:nvSpPr>
          <p:cNvPr id="709" name="Google Shape;656;p6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概念解析：</a:t>
            </a: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Canvas：画布</a:t>
            </a:r>
          </a:p>
          <a:p>
            <a:pPr>
              <a:spcBef>
                <a:spcPts val="1000"/>
              </a:spcBef>
              <a:buFontTx/>
              <a:buAutoNum type="arabicPeriod"/>
            </a:pPr>
            <a:r>
              <a:t>Paint：画笔</a:t>
            </a:r>
          </a:p>
        </p:txBody>
      </p:sp>
      <p:pic>
        <p:nvPicPr>
          <p:cNvPr id="710" name="Google Shape;657;p68" descr="Google Shape;657;p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3024" y="0"/>
            <a:ext cx="4371976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662;p6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基本绘制-点 (Point)</a:t>
            </a:r>
          </a:p>
        </p:txBody>
      </p:sp>
      <p:pic>
        <p:nvPicPr>
          <p:cNvPr id="715" name="Google Shape;663;p69" descr="Google Shape;663;p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06" y="1867686"/>
            <a:ext cx="2280351" cy="23258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16" name="Google Shape;664;p69" descr="Google Shape;664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49" y="1492312"/>
            <a:ext cx="5986176" cy="30765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669;p7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基本绘制-线 (Line)</a:t>
            </a:r>
          </a:p>
        </p:txBody>
      </p:sp>
      <p:pic>
        <p:nvPicPr>
          <p:cNvPr id="719" name="Google Shape;670;p70" descr="Google Shape;670;p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075" y="1562000"/>
            <a:ext cx="5921227" cy="30623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0" name="Google Shape;671;p70" descr="Google Shape;671;p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562000"/>
            <a:ext cx="2314102" cy="23141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676;p7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基本绘制-圆形 (Circle)</a:t>
            </a:r>
          </a:p>
        </p:txBody>
      </p:sp>
      <p:pic>
        <p:nvPicPr>
          <p:cNvPr id="723" name="Google Shape;677;p71" descr="Google Shape;677;p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075" y="1562000"/>
            <a:ext cx="5921226" cy="29330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24" name="Google Shape;678;p71" descr="Google Shape;678;p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561990"/>
            <a:ext cx="2314102" cy="2453410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683;p7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基本绘制-矩形/圆角矩形/椭圆 (Rect / RoundRect / Oval)</a:t>
            </a:r>
          </a:p>
        </p:txBody>
      </p:sp>
      <p:sp>
        <p:nvSpPr>
          <p:cNvPr id="727" name="Google Shape;684;p72"/>
          <p:cNvSpPr txBox="1"/>
          <p:nvPr>
            <p:ph type="body" idx="1"/>
          </p:nvPr>
        </p:nvSpPr>
        <p:spPr>
          <a:xfrm>
            <a:off x="311699" y="1121800"/>
            <a:ext cx="8520602" cy="34164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</a:p>
        </p:txBody>
      </p:sp>
      <p:pic>
        <p:nvPicPr>
          <p:cNvPr id="728" name="Google Shape;685;p72" descr="Google Shape;685;p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938" y="1257025"/>
            <a:ext cx="6046124" cy="314595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09;p19" descr="Google Shape;109;p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99" y="904500"/>
            <a:ext cx="7186951" cy="39023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4" name="Google Shape;110;p19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线程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690;p7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基本绘制-填充</a:t>
            </a:r>
          </a:p>
        </p:txBody>
      </p:sp>
      <p:sp>
        <p:nvSpPr>
          <p:cNvPr id="731" name="Google Shape;691;p73"/>
          <p:cNvSpPr txBox="1"/>
          <p:nvPr>
            <p:ph type="body" idx="1"/>
          </p:nvPr>
        </p:nvSpPr>
        <p:spPr>
          <a:xfrm>
            <a:off x="311699" y="1121800"/>
            <a:ext cx="8520602" cy="34164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（代码举例）</a:t>
            </a:r>
          </a:p>
        </p:txBody>
      </p:sp>
      <p:pic>
        <p:nvPicPr>
          <p:cNvPr id="732" name="Google Shape;692;p73" descr="Google Shape;692;p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8474" y="665675"/>
            <a:ext cx="4903827" cy="41363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33" name="Google Shape;693;p73" descr="Google Shape;693;p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8" y="1556424"/>
            <a:ext cx="2976803" cy="3245602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698;p74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基本绘制-文字</a:t>
            </a:r>
          </a:p>
        </p:txBody>
      </p:sp>
      <p:pic>
        <p:nvPicPr>
          <p:cNvPr id="736" name="Google Shape;699;p74" descr="Google Shape;699;p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600" y="1886245"/>
            <a:ext cx="6068400" cy="13710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04;p75"/>
          <p:cNvSpPr/>
          <p:nvPr/>
        </p:nvSpPr>
        <p:spPr>
          <a:xfrm>
            <a:off x="1483199" y="2318399"/>
            <a:ext cx="5097602" cy="540001"/>
          </a:xfrm>
          <a:prstGeom prst="rect">
            <a:avLst/>
          </a:prstGeom>
          <a:solidFill>
            <a:srgbClr val="EEEEEE"/>
          </a:solidFill>
          <a:ln w="19050">
            <a:solidFill>
              <a:srgbClr val="00FF00"/>
            </a:solidFill>
          </a:ln>
        </p:spPr>
        <p:txBody>
          <a:bodyPr lIns="45719" rIns="45719" anchor="ctr"/>
          <a:lstStyle/>
          <a:p/>
        </p:txBody>
      </p:sp>
      <p:sp>
        <p:nvSpPr>
          <p:cNvPr id="739" name="Google Shape;705;p75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基本绘制-文字</a:t>
            </a:r>
          </a:p>
        </p:txBody>
      </p:sp>
      <p:sp>
        <p:nvSpPr>
          <p:cNvPr id="740" name="Google Shape;706;p75"/>
          <p:cNvSpPr txBox="1"/>
          <p:nvPr/>
        </p:nvSpPr>
        <p:spPr>
          <a:xfrm>
            <a:off x="1241387" y="2066475"/>
            <a:ext cx="5587202" cy="8686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</a:lstStyle>
          <a:p>
            <a:r>
              <a:t>hello my world</a:t>
            </a:r>
          </a:p>
        </p:txBody>
      </p:sp>
      <p:sp>
        <p:nvSpPr>
          <p:cNvPr id="741" name="Google Shape;707;p75"/>
          <p:cNvSpPr/>
          <p:nvPr/>
        </p:nvSpPr>
        <p:spPr>
          <a:xfrm>
            <a:off x="1241400" y="2729850"/>
            <a:ext cx="5587201" cy="1"/>
          </a:xfrm>
          <a:prstGeom prst="line">
            <a:avLst/>
          </a:prstGeom>
          <a:ln w="38100">
            <a:solidFill>
              <a:srgbClr val="CC4125"/>
            </a:solidFill>
          </a:ln>
        </p:spPr>
        <p:txBody>
          <a:bodyPr lIns="45719" rIns="45719"/>
          <a:lstStyle/>
          <a:p/>
        </p:txBody>
      </p:sp>
      <p:sp>
        <p:nvSpPr>
          <p:cNvPr id="742" name="Google Shape;708;p75"/>
          <p:cNvSpPr txBox="1"/>
          <p:nvPr/>
        </p:nvSpPr>
        <p:spPr>
          <a:xfrm>
            <a:off x="6828600" y="2495849"/>
            <a:ext cx="1432801" cy="442073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>
                <a:solidFill>
                  <a:srgbClr val="A61C00"/>
                </a:solidFill>
              </a:defRPr>
            </a:lvl1pPr>
          </a:lstStyle>
          <a:p>
            <a:r>
              <a:t>Baseline</a:t>
            </a:r>
          </a:p>
        </p:txBody>
      </p:sp>
      <p:sp>
        <p:nvSpPr>
          <p:cNvPr id="743" name="Google Shape;709;p75"/>
          <p:cNvSpPr/>
          <p:nvPr/>
        </p:nvSpPr>
        <p:spPr>
          <a:xfrm>
            <a:off x="1444550" y="2690249"/>
            <a:ext cx="79201" cy="79201"/>
          </a:xfrm>
          <a:prstGeom prst="ellipse">
            <a:avLst/>
          </a:prstGeom>
          <a:solidFill>
            <a:srgbClr val="0000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44" name="Google Shape;710;p75"/>
          <p:cNvSpPr/>
          <p:nvPr/>
        </p:nvSpPr>
        <p:spPr>
          <a:xfrm>
            <a:off x="3995399" y="2690249"/>
            <a:ext cx="79201" cy="79201"/>
          </a:xfrm>
          <a:prstGeom prst="ellipse">
            <a:avLst/>
          </a:prstGeom>
          <a:solidFill>
            <a:srgbClr val="0000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45" name="Google Shape;711;p75"/>
          <p:cNvSpPr/>
          <p:nvPr/>
        </p:nvSpPr>
        <p:spPr>
          <a:xfrm>
            <a:off x="6546250" y="2690249"/>
            <a:ext cx="79201" cy="79201"/>
          </a:xfrm>
          <a:prstGeom prst="ellipse">
            <a:avLst/>
          </a:prstGeom>
          <a:solidFill>
            <a:srgbClr val="0000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46" name="Google Shape;712;p75"/>
          <p:cNvSpPr txBox="1"/>
          <p:nvPr/>
        </p:nvSpPr>
        <p:spPr>
          <a:xfrm>
            <a:off x="1177800" y="2809050"/>
            <a:ext cx="5881200" cy="442072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800" b="1">
                <a:solidFill>
                  <a:srgbClr val="0000FF"/>
                </a:solidFill>
              </a:defRPr>
            </a:lvl1pPr>
          </a:lstStyle>
          <a:p>
            <a:r>
              <a:t>Left                               Center                              Right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17;p76"/>
          <p:cNvSpPr/>
          <p:nvPr/>
        </p:nvSpPr>
        <p:spPr>
          <a:xfrm>
            <a:off x="1051200" y="901350"/>
            <a:ext cx="7041599" cy="3340800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49" name="Google Shape;718;p76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基本绘制-文字</a:t>
            </a:r>
          </a:p>
        </p:txBody>
      </p:sp>
      <p:sp>
        <p:nvSpPr>
          <p:cNvPr id="750" name="Google Shape;719;p76"/>
          <p:cNvSpPr txBox="1"/>
          <p:nvPr/>
        </p:nvSpPr>
        <p:spPr>
          <a:xfrm>
            <a:off x="1778387" y="2137424"/>
            <a:ext cx="5587202" cy="8686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sz="48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</a:lstStyle>
          <a:p>
            <a:r>
              <a:t>hello my world</a:t>
            </a:r>
          </a:p>
        </p:txBody>
      </p:sp>
      <p:sp>
        <p:nvSpPr>
          <p:cNvPr id="751" name="Google Shape;720;p76"/>
          <p:cNvSpPr/>
          <p:nvPr/>
        </p:nvSpPr>
        <p:spPr>
          <a:xfrm>
            <a:off x="1058400" y="2800799"/>
            <a:ext cx="7048801" cy="1"/>
          </a:xfrm>
          <a:prstGeom prst="line">
            <a:avLst/>
          </a:prstGeom>
          <a:ln w="38100">
            <a:solidFill>
              <a:srgbClr val="CC4125"/>
            </a:solidFill>
          </a:ln>
        </p:spPr>
        <p:txBody>
          <a:bodyPr lIns="45719" rIns="45719"/>
          <a:lstStyle/>
          <a:p/>
        </p:txBody>
      </p:sp>
      <p:sp>
        <p:nvSpPr>
          <p:cNvPr id="752" name="Google Shape;721;p76"/>
          <p:cNvSpPr/>
          <p:nvPr/>
        </p:nvSpPr>
        <p:spPr>
          <a:xfrm>
            <a:off x="4532400" y="2532150"/>
            <a:ext cx="79201" cy="79201"/>
          </a:xfrm>
          <a:prstGeom prst="ellipse">
            <a:avLst/>
          </a:prstGeom>
          <a:solidFill>
            <a:srgbClr val="00FF00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  <p:sp>
        <p:nvSpPr>
          <p:cNvPr id="753" name="Google Shape;722;p76"/>
          <p:cNvSpPr/>
          <p:nvPr/>
        </p:nvSpPr>
        <p:spPr>
          <a:xfrm flipV="1">
            <a:off x="4600001" y="1886448"/>
            <a:ext cx="569701" cy="657301"/>
          </a:xfrm>
          <a:prstGeom prst="line">
            <a:avLst/>
          </a:prstGeom>
          <a:ln w="19050">
            <a:solidFill>
              <a:srgbClr val="00FF00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754" name="Google Shape;723;p76"/>
          <p:cNvSpPr txBox="1"/>
          <p:nvPr/>
        </p:nvSpPr>
        <p:spPr>
          <a:xfrm>
            <a:off x="5169699" y="1699199"/>
            <a:ext cx="1605602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r>
              <a:t>矩形中心</a:t>
            </a:r>
          </a:p>
        </p:txBody>
      </p:sp>
      <p:sp>
        <p:nvSpPr>
          <p:cNvPr id="755" name="Google Shape;724;p76"/>
          <p:cNvSpPr/>
          <p:nvPr/>
        </p:nvSpPr>
        <p:spPr>
          <a:xfrm>
            <a:off x="4600000" y="2840398"/>
            <a:ext cx="526501" cy="687601"/>
          </a:xfrm>
          <a:prstGeom prst="line">
            <a:avLst/>
          </a:prstGeom>
          <a:ln w="19050">
            <a:solidFill>
              <a:srgbClr val="0000FF"/>
            </a:solidFill>
            <a:tailEnd type="triangle"/>
          </a:ln>
        </p:spPr>
        <p:txBody>
          <a:bodyPr lIns="45719" rIns="45719"/>
          <a:lstStyle/>
          <a:p/>
        </p:txBody>
      </p:sp>
      <p:sp>
        <p:nvSpPr>
          <p:cNvPr id="756" name="Google Shape;725;p76"/>
          <p:cNvSpPr txBox="1"/>
          <p:nvPr/>
        </p:nvSpPr>
        <p:spPr>
          <a:xfrm>
            <a:off x="5169699" y="3313200"/>
            <a:ext cx="1605602" cy="4368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/>
          <a:p>
            <a:r>
              <a:t>文字绘制的中心</a:t>
            </a:r>
          </a:p>
        </p:txBody>
      </p:sp>
      <p:sp>
        <p:nvSpPr>
          <p:cNvPr id="757" name="Google Shape;726;p76"/>
          <p:cNvSpPr/>
          <p:nvPr/>
        </p:nvSpPr>
        <p:spPr>
          <a:xfrm>
            <a:off x="1051200" y="2571750"/>
            <a:ext cx="7041599" cy="0"/>
          </a:xfrm>
          <a:prstGeom prst="line">
            <a:avLst/>
          </a:prstGeom>
          <a:ln w="19050">
            <a:solidFill>
              <a:srgbClr val="00FF00"/>
            </a:solidFill>
          </a:ln>
        </p:spPr>
        <p:txBody>
          <a:bodyPr lIns="45719" rIns="45719"/>
          <a:lstStyle/>
          <a:p/>
        </p:txBody>
      </p:sp>
      <p:sp>
        <p:nvSpPr>
          <p:cNvPr id="758" name="Google Shape;727;p76"/>
          <p:cNvSpPr/>
          <p:nvPr/>
        </p:nvSpPr>
        <p:spPr>
          <a:xfrm flipV="1">
            <a:off x="4573269" y="901350"/>
            <a:ext cx="1" cy="3340800"/>
          </a:xfrm>
          <a:prstGeom prst="line">
            <a:avLst/>
          </a:prstGeom>
          <a:ln w="19050">
            <a:solidFill>
              <a:srgbClr val="00FF00"/>
            </a:solidFill>
          </a:ln>
        </p:spPr>
        <p:txBody>
          <a:bodyPr lIns="45719" rIns="45719"/>
          <a:lstStyle/>
          <a:p/>
        </p:txBody>
      </p:sp>
      <p:sp>
        <p:nvSpPr>
          <p:cNvPr id="759" name="Google Shape;728;p76"/>
          <p:cNvSpPr/>
          <p:nvPr/>
        </p:nvSpPr>
        <p:spPr>
          <a:xfrm>
            <a:off x="4532400" y="2761200"/>
            <a:ext cx="79201" cy="79201"/>
          </a:xfrm>
          <a:prstGeom prst="ellipse">
            <a:avLst/>
          </a:prstGeom>
          <a:solidFill>
            <a:srgbClr val="0000FF"/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45719" rIns="45719" anchor="ctr"/>
          <a:lstStyle/>
          <a:p/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33;p77" descr="Google Shape;733;p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8299" y="1728023"/>
            <a:ext cx="7185602" cy="30136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62" name="Google Shape;734;p77" descr="Google Shape;734;p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9" y="281750"/>
            <a:ext cx="2434802" cy="11654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39;p78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自定义View总结</a:t>
            </a:r>
          </a:p>
        </p:txBody>
      </p:sp>
      <p:sp>
        <p:nvSpPr>
          <p:cNvPr id="765" name="Google Shape;740;p78"/>
          <p:cNvSpPr txBox="1"/>
          <p:nvPr>
            <p:ph type="body" idx="1"/>
          </p:nvPr>
        </p:nvSpPr>
        <p:spPr>
          <a:xfrm>
            <a:off x="311699" y="860974"/>
            <a:ext cx="8520602" cy="3967202"/>
          </a:xfrm>
          <a:prstGeom prst="rect">
            <a:avLst/>
          </a:prstGeom>
        </p:spPr>
        <p:txBody>
          <a:bodyPr/>
          <a:lstStyle/>
          <a:p>
            <a:pPr marL="420370" indent="-315595" defTabSz="840740">
              <a:buSzPts val="1600"/>
              <a:defRPr sz="1655"/>
            </a:pPr>
            <a:r>
              <a:t>View的绘制流程：</a:t>
            </a:r>
          </a:p>
          <a:p>
            <a:pPr marL="841375" lvl="1" indent="-292100" defTabSz="840740">
              <a:buSzPts val="1200"/>
              <a:defRPr sz="1290"/>
            </a:pPr>
            <a:r>
              <a:t>重要绘制流程：</a:t>
            </a:r>
          </a:p>
          <a:p>
            <a:pPr marL="1261745" lvl="2" indent="-292100" defTabSz="840740">
              <a:buSzPts val="1200"/>
              <a:defRPr sz="1290"/>
            </a:pPr>
            <a:r>
              <a:t>Measure：测量</a:t>
            </a:r>
          </a:p>
          <a:p>
            <a:pPr marL="1261745" lvl="2" indent="-292100" defTabSz="840740">
              <a:buSzPts val="1200"/>
              <a:defRPr sz="1290"/>
            </a:pPr>
            <a:r>
              <a:t>Layout：布局</a:t>
            </a:r>
          </a:p>
          <a:p>
            <a:pPr marL="1261745" lvl="2" indent="-292100" defTabSz="840740">
              <a:buSzPts val="1200"/>
              <a:defRPr sz="1290"/>
            </a:pPr>
            <a:r>
              <a:t>Draw：绘制</a:t>
            </a:r>
          </a:p>
          <a:p>
            <a:pPr marL="841375" lvl="1" indent="-292100" defTabSz="840740">
              <a:spcBef>
                <a:spcPts val="900"/>
              </a:spcBef>
              <a:buSzPts val="1200"/>
              <a:defRPr sz="1290"/>
            </a:pPr>
            <a:r>
              <a:t>以及几个重要函数：</a:t>
            </a:r>
          </a:p>
          <a:p>
            <a:pPr marL="1261745" lvl="2" indent="-292100" defTabSz="840740">
              <a:buSzPts val="1200"/>
              <a:defRPr sz="1290"/>
            </a:pPr>
            <a:r>
              <a:t>invalidate(如果布局没变化，只触发draw) </a:t>
            </a:r>
          </a:p>
          <a:p>
            <a:pPr marL="1261745" lvl="2" indent="-292100" defTabSz="840740">
              <a:buSzPts val="1200"/>
              <a:defRPr sz="1290"/>
            </a:pPr>
            <a:r>
              <a:t>requestLayout(触发layout、measure)</a:t>
            </a:r>
          </a:p>
          <a:p>
            <a:pPr marL="420370" indent="-315595" defTabSz="840740">
              <a:spcBef>
                <a:spcPts val="900"/>
              </a:spcBef>
              <a:buSzPts val="1600"/>
              <a:defRPr sz="1655"/>
            </a:pPr>
            <a:r>
              <a:t>理解 ViewTree 及 ViewGroup 的Measure / Layout / Draw的流程</a:t>
            </a:r>
          </a:p>
          <a:p>
            <a:pPr marL="420370" indent="-315595" defTabSz="840740">
              <a:spcBef>
                <a:spcPts val="900"/>
              </a:spcBef>
              <a:buSzPts val="1600"/>
              <a:defRPr sz="1655"/>
            </a:pPr>
            <a:r>
              <a:t>View自定义绘制：</a:t>
            </a:r>
          </a:p>
          <a:p>
            <a:pPr marL="841375" lvl="1" indent="-292100" defTabSz="840740">
              <a:buSzPts val="1200"/>
              <a:defRPr sz="1290"/>
            </a:pPr>
            <a:r>
              <a:t>绘制图形：点、线、圆形、椭圆、矩形、圆角矩形</a:t>
            </a:r>
          </a:p>
          <a:p>
            <a:pPr marL="841375" lvl="1" indent="-292100" defTabSz="840740">
              <a:buSzPts val="1200"/>
              <a:defRPr sz="1290"/>
            </a:pPr>
            <a:r>
              <a:t>绘制文字：文字的测量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45;p79" descr="Google Shape;745;p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68" name="Google Shape;746;p79"/>
          <p:cNvSpPr txBox="1"/>
          <p:nvPr/>
        </p:nvSpPr>
        <p:spPr>
          <a:xfrm>
            <a:off x="644525" y="1908225"/>
            <a:ext cx="6673499" cy="673101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课堂作业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51;p8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时钟App</a:t>
            </a:r>
          </a:p>
        </p:txBody>
      </p:sp>
      <p:sp>
        <p:nvSpPr>
          <p:cNvPr id="771" name="Google Shape;752;p80"/>
          <p:cNvSpPr txBox="1"/>
          <p:nvPr>
            <p:ph type="body" sz="half" idx="1"/>
          </p:nvPr>
        </p:nvSpPr>
        <p:spPr>
          <a:xfrm>
            <a:off x="311699" y="1152475"/>
            <a:ext cx="4073101" cy="3416400"/>
          </a:xfrm>
          <a:prstGeom prst="rect">
            <a:avLst/>
          </a:prstGeom>
        </p:spPr>
        <p:txBody>
          <a:bodyPr/>
          <a:lstStyle/>
          <a:p>
            <a:pPr marL="0" indent="0" defTabSz="813435">
              <a:buSzTx/>
              <a:buNone/>
              <a:defRPr sz="1600"/>
            </a:pPr>
            <a:r>
              <a:t>作业：</a:t>
            </a:r>
          </a:p>
          <a:p>
            <a:pPr marL="407035" indent="-305435" defTabSz="813435">
              <a:buSzPts val="1600"/>
              <a:buFontTx/>
              <a:buAutoNum type="arabicPeriod"/>
              <a:defRPr sz="1600"/>
            </a:pPr>
            <a:r>
              <a:t>绘制时钟界面，包括表盘、时针、分针、秒针</a:t>
            </a:r>
          </a:p>
          <a:p>
            <a:pPr marL="407035" indent="-305435" defTabSz="813435">
              <a:buSzPts val="1600"/>
              <a:buFontTx/>
              <a:buAutoNum type="arabicPeriod"/>
              <a:defRPr sz="1600"/>
            </a:pPr>
            <a:r>
              <a:t>时针、分针、秒针需要跳动</a:t>
            </a:r>
          </a:p>
          <a:p>
            <a:pPr marL="0" indent="0" defTabSz="813435">
              <a:spcBef>
                <a:spcPts val="1400"/>
              </a:spcBef>
              <a:buSzTx/>
              <a:buNone/>
              <a:defRPr sz="1600"/>
            </a:pPr>
          </a:p>
          <a:p>
            <a:pPr marL="0" indent="0" defTabSz="813435">
              <a:spcBef>
                <a:spcPts val="1400"/>
              </a:spcBef>
              <a:buSzTx/>
              <a:buNone/>
              <a:defRPr sz="1600"/>
            </a:pPr>
            <a:r>
              <a:t>减分项：</a:t>
            </a:r>
          </a:p>
          <a:p>
            <a:pPr marL="407035" indent="-305435" defTabSz="813435">
              <a:buSzPts val="1600"/>
              <a:buFontTx/>
              <a:buAutoNum type="arabicPeriod"/>
              <a:defRPr sz="1600"/>
            </a:pPr>
            <a:r>
              <a:t>程序会在某些情况下崩溃</a:t>
            </a:r>
          </a:p>
          <a:p>
            <a:pPr marL="407035" indent="-305435" defTabSz="813435">
              <a:buSzPts val="1600"/>
              <a:buFontTx/>
              <a:buAutoNum type="arabicPeriod"/>
              <a:defRPr sz="1600"/>
            </a:pPr>
            <a:r>
              <a:t>逻辑过于复杂</a:t>
            </a:r>
          </a:p>
          <a:p>
            <a:pPr marL="407035" indent="-305435" defTabSz="813435">
              <a:buSzPts val="1600"/>
              <a:buFontTx/>
              <a:buAutoNum type="arabicPeriod"/>
              <a:defRPr sz="1600"/>
            </a:pPr>
            <a:r>
              <a:t>有内存泄露（什么是内存泄露？）</a:t>
            </a:r>
          </a:p>
        </p:txBody>
      </p:sp>
      <p:pic>
        <p:nvPicPr>
          <p:cNvPr id="772" name="Google Shape;753;p80" descr="Google Shape;753;p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600" y="522013"/>
            <a:ext cx="1994334" cy="409946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773" name="Google Shape;754;p80" descr="Google Shape;754;p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276" y="522028"/>
            <a:ext cx="1994326" cy="409943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63500" dist="1905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59;p8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附：内存泄露 - Memery Leak</a:t>
            </a:r>
          </a:p>
        </p:txBody>
      </p:sp>
      <p:sp>
        <p:nvSpPr>
          <p:cNvPr id="776" name="Google Shape;760;p8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438785" indent="-328930" defTabSz="877570">
              <a:buClr>
                <a:srgbClr val="333333"/>
              </a:buClr>
              <a:buSzPts val="1700"/>
              <a:defRPr sz="1725">
                <a:solidFill>
                  <a:srgbClr val="333333"/>
                </a:solidFill>
              </a:defRPr>
            </a:pPr>
            <a:r>
              <a:t>Java的内存回收机制</a:t>
            </a:r>
          </a:p>
          <a:p>
            <a:pPr marL="438785" indent="-328930" defTabSz="877570">
              <a:spcBef>
                <a:spcPts val="900"/>
              </a:spcBef>
              <a:buClr>
                <a:srgbClr val="333333"/>
              </a:buClr>
              <a:buSzPts val="1700"/>
              <a:defRPr sz="1725">
                <a:solidFill>
                  <a:srgbClr val="333333"/>
                </a:solidFill>
              </a:defRPr>
            </a:pPr>
            <a:r>
              <a:t>一般内存泄漏(traditional memory leak)的原因是：由忘记释放分配的内存导致的。</a:t>
            </a:r>
          </a:p>
          <a:p>
            <a:pPr marL="877570" lvl="1" indent="-304800" defTabSz="877570">
              <a:spcBef>
                <a:spcPts val="900"/>
              </a:spcBef>
              <a:buClr>
                <a:srgbClr val="333333"/>
              </a:buClr>
              <a:buSzPts val="1300"/>
              <a:defRPr sz="1345">
                <a:solidFill>
                  <a:srgbClr val="333333"/>
                </a:solidFill>
              </a:defRPr>
            </a:pPr>
            <a:r>
              <a:t>举例：Cursor的泄露</a:t>
            </a:r>
          </a:p>
          <a:p>
            <a:pPr marL="438785" indent="-328930" defTabSz="877570">
              <a:spcBef>
                <a:spcPts val="900"/>
              </a:spcBef>
              <a:buClr>
                <a:srgbClr val="333333"/>
              </a:buClr>
              <a:buSzPts val="1700"/>
              <a:defRPr sz="1725">
                <a:solidFill>
                  <a:srgbClr val="333333"/>
                </a:solidFill>
              </a:defRPr>
            </a:pPr>
            <a:r>
              <a:t>逻辑内存泄漏(logical memory leak)的原因是：当应用不再需要这个对象，当仍未释放该对象的所有引用。</a:t>
            </a:r>
          </a:p>
          <a:p>
            <a:pPr marL="877570" lvl="1" indent="-304800" defTabSz="877570">
              <a:spcBef>
                <a:spcPts val="900"/>
              </a:spcBef>
              <a:buClr>
                <a:srgbClr val="333333"/>
              </a:buClr>
              <a:buSzPts val="1300"/>
              <a:defRPr sz="1345">
                <a:solidFill>
                  <a:srgbClr val="333333"/>
                </a:solidFill>
              </a:defRPr>
            </a:pPr>
            <a:r>
              <a:t>举例：Activity的泄露</a:t>
            </a:r>
          </a:p>
          <a:p>
            <a:pPr marL="877570" lvl="1" indent="-304800" defTabSz="877570">
              <a:spcBef>
                <a:spcPts val="900"/>
              </a:spcBef>
              <a:buClr>
                <a:srgbClr val="333333"/>
              </a:buClr>
              <a:buSzPts val="1300"/>
              <a:defRPr sz="1345">
                <a:solidFill>
                  <a:srgbClr val="333333"/>
                </a:solidFill>
              </a:defRPr>
            </a:pPr>
            <a:r>
              <a:t>最常见原因：内部类引用外部变量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65;p82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附：观察者模式</a:t>
            </a:r>
          </a:p>
        </p:txBody>
      </p:sp>
      <p:sp>
        <p:nvSpPr>
          <p:cNvPr id="779" name="Google Shape;766;p8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  <a:lvl2pPr marL="914400" indent="-342900"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2pPr>
            <a:lvl3pPr marL="1371600" indent="-342900"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3pPr>
          </a:lstStyle>
          <a:p>
            <a:r>
              <a:t>生动的例子：</a:t>
            </a:r>
          </a:p>
          <a:p>
            <a:pPr lvl="1"/>
            <a:r>
              <a:t>西游记里面悟空请求菩萨降服红孩儿，菩萨洒了一地水招来一个老乌龟：</a:t>
            </a:r>
          </a:p>
          <a:p>
            <a:pPr lvl="2"/>
            <a:r>
              <a:t>这个乌龟就是观察者，菩萨通过洒水通知他。</a:t>
            </a:r>
          </a:p>
        </p:txBody>
      </p:sp>
      <p:grpSp>
        <p:nvGrpSpPr>
          <p:cNvPr id="782" name="Google Shape;767;p82"/>
          <p:cNvGrpSpPr/>
          <p:nvPr/>
        </p:nvGrpSpPr>
        <p:grpSpPr>
          <a:xfrm>
            <a:off x="1866000" y="3178550"/>
            <a:ext cx="1151401" cy="538451"/>
            <a:chOff x="0" y="0"/>
            <a:chExt cx="1151399" cy="538449"/>
          </a:xfrm>
        </p:grpSpPr>
        <p:sp>
          <p:nvSpPr>
            <p:cNvPr id="780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459D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Subject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Subject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被观察者</a:t>
              </a:r>
            </a:p>
          </p:txBody>
        </p:sp>
      </p:grpSp>
      <p:grpSp>
        <p:nvGrpSpPr>
          <p:cNvPr id="785" name="Google Shape;768;p82"/>
          <p:cNvGrpSpPr/>
          <p:nvPr/>
        </p:nvGrpSpPr>
        <p:grpSpPr>
          <a:xfrm>
            <a:off x="5235600" y="2319951"/>
            <a:ext cx="1151401" cy="538451"/>
            <a:chOff x="0" y="0"/>
            <a:chExt cx="1151399" cy="538449"/>
          </a:xfrm>
        </p:grpSpPr>
        <p:sp>
          <p:nvSpPr>
            <p:cNvPr id="783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4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88" name="Google Shape;769;p82"/>
          <p:cNvGrpSpPr/>
          <p:nvPr/>
        </p:nvGrpSpPr>
        <p:grpSpPr>
          <a:xfrm>
            <a:off x="5235600" y="2925951"/>
            <a:ext cx="1151401" cy="538451"/>
            <a:chOff x="0" y="0"/>
            <a:chExt cx="1151399" cy="538449"/>
          </a:xfrm>
        </p:grpSpPr>
        <p:sp>
          <p:nvSpPr>
            <p:cNvPr id="786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7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91" name="Google Shape;770;p82"/>
          <p:cNvGrpSpPr/>
          <p:nvPr/>
        </p:nvGrpSpPr>
        <p:grpSpPr>
          <a:xfrm>
            <a:off x="5235600" y="3531950"/>
            <a:ext cx="1151401" cy="538451"/>
            <a:chOff x="0" y="0"/>
            <a:chExt cx="1151399" cy="538449"/>
          </a:xfrm>
        </p:grpSpPr>
        <p:sp>
          <p:nvSpPr>
            <p:cNvPr id="789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grpSp>
        <p:nvGrpSpPr>
          <p:cNvPr id="794" name="Google Shape;771;p82"/>
          <p:cNvGrpSpPr/>
          <p:nvPr/>
        </p:nvGrpSpPr>
        <p:grpSpPr>
          <a:xfrm>
            <a:off x="5235600" y="4137950"/>
            <a:ext cx="1151401" cy="538451"/>
            <a:chOff x="0" y="0"/>
            <a:chExt cx="1151399" cy="538449"/>
          </a:xfrm>
        </p:grpSpPr>
        <p:sp>
          <p:nvSpPr>
            <p:cNvPr id="792" name="圆角矩形"/>
            <p:cNvSpPr/>
            <p:nvPr/>
          </p:nvSpPr>
          <p:spPr>
            <a:xfrm>
              <a:off x="0" y="19324"/>
              <a:ext cx="1151400" cy="499802"/>
            </a:xfrm>
            <a:prstGeom prst="roundRect">
              <a:avLst>
                <a:gd name="adj" fmla="val 16667"/>
              </a:avLst>
            </a:prstGeom>
            <a:solidFill>
              <a:srgbClr val="E16A4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Observer…"/>
            <p:cNvSpPr txBox="1"/>
            <p:nvPr/>
          </p:nvSpPr>
          <p:spPr>
            <a:xfrm>
              <a:off x="24397" y="0"/>
              <a:ext cx="1102606" cy="538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Observer</a:t>
              </a:r>
            </a:p>
            <a:p>
              <a:pPr algn="ctr">
                <a:defRPr sz="1100" b="1">
                  <a:solidFill>
                    <a:srgbClr val="FFFFFF"/>
                  </a:solidFill>
                </a:defRPr>
              </a:pPr>
              <a:r>
                <a:t>观察者</a:t>
              </a:r>
            </a:p>
          </p:txBody>
        </p:sp>
      </p:grpSp>
      <p:sp>
        <p:nvSpPr>
          <p:cNvPr id="800" name="Google Shape;772;p82"/>
          <p:cNvSpPr/>
          <p:nvPr/>
        </p:nvSpPr>
        <p:spPr>
          <a:xfrm>
            <a:off x="3017334" y="2735868"/>
            <a:ext cx="2218267" cy="565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801" name="Google Shape;773;p82"/>
          <p:cNvSpPr/>
          <p:nvPr/>
        </p:nvSpPr>
        <p:spPr>
          <a:xfrm>
            <a:off x="3017334" y="3238333"/>
            <a:ext cx="2218267" cy="16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802" name="Google Shape;774;p82"/>
          <p:cNvSpPr/>
          <p:nvPr/>
        </p:nvSpPr>
        <p:spPr>
          <a:xfrm>
            <a:off x="3017334" y="3508147"/>
            <a:ext cx="2218267" cy="232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803" name="Google Shape;775;p82"/>
          <p:cNvSpPr/>
          <p:nvPr/>
        </p:nvSpPr>
        <p:spPr>
          <a:xfrm>
            <a:off x="3017334" y="3611671"/>
            <a:ext cx="2218267" cy="631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>
                <a:lumOff val="21764"/>
              </a:schemeClr>
            </a:solidFill>
            <a:tailEnd type="triangle"/>
          </a:ln>
        </p:spPr>
        <p:txBody>
          <a:bodyPr/>
          <a:lstStyle/>
          <a:p/>
        </p:txBody>
      </p:sp>
      <p:sp>
        <p:nvSpPr>
          <p:cNvPr id="799" name="Google Shape;776;p82"/>
          <p:cNvSpPr txBox="1"/>
          <p:nvPr/>
        </p:nvSpPr>
        <p:spPr>
          <a:xfrm>
            <a:off x="3557699" y="4051074"/>
            <a:ext cx="1353601" cy="3987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spAutoFit/>
          </a:bodyPr>
          <a:lstStyle>
            <a:lvl1pPr>
              <a:defRPr sz="1200" b="1">
                <a:solidFill>
                  <a:srgbClr val="4183C4"/>
                </a:solidFill>
              </a:defRPr>
            </a:lvl1pPr>
          </a:lstStyle>
          <a:p>
            <a:r>
              <a:t>自动发出通知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15;p20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进程、线程总结</a:t>
            </a:r>
          </a:p>
        </p:txBody>
      </p:sp>
      <p:sp>
        <p:nvSpPr>
          <p:cNvPr id="177" name="Google Shape;116;p20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进程是资源分配的基本单位</a:t>
            </a:r>
          </a:p>
          <a:p>
            <a:pPr>
              <a:spcBef>
                <a:spcPts val="1000"/>
              </a:spcBef>
            </a:pPr>
            <a:r>
              <a:t>线程是CPU调度、执行的基本单位</a:t>
            </a:r>
          </a:p>
          <a:p>
            <a:pPr>
              <a:spcBef>
                <a:spcPts val="1000"/>
              </a:spcBef>
            </a:pPr>
            <a:r>
              <a:t>线程共享进程的资源(主要是内存资源)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781;p83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附：观察者模式</a:t>
            </a:r>
          </a:p>
        </p:txBody>
      </p:sp>
      <p:sp>
        <p:nvSpPr>
          <p:cNvPr id="806" name="Google Shape;782;p83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优点：</a:t>
            </a:r>
          </a:p>
          <a:p>
            <a: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解耦，被观察者只知道观察者列表「抽象接口」，被观察者不知道具体的观察者</a:t>
            </a:r>
          </a:p>
          <a:p>
            <a:pPr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被观察者发送通知，所有注册的观察者都会收到信息「可以实现广播机制」</a:t>
            </a:r>
          </a:p>
          <a:p>
            <a:pPr marL="0" indent="0">
              <a:buSzTx/>
              <a:buNone/>
            </a:pPr>
            <a:endParaRPr>
              <a:solidFill>
                <a:srgbClr val="333333"/>
              </a:solidFill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indent="0">
              <a:spcBef>
                <a:spcPts val="1600"/>
              </a:spcBef>
              <a:buSzTx/>
              <a:buNone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Android中的例子：</a:t>
            </a:r>
          </a:p>
          <a:p>
            <a:pPr>
              <a:spcBef>
                <a:spcPts val="1600"/>
              </a:spcBef>
              <a:buClr>
                <a:srgbClr val="333333"/>
              </a:buClr>
              <a:buFont typeface="Helvetica Neue" panose="02000503000000020004"/>
              <a:defRPr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View.setOnClickListener(...);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787;p84" descr="Google Shape;787;p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09" name="Google Shape;788;p84"/>
          <p:cNvSpPr txBox="1"/>
          <p:nvPr/>
        </p:nvSpPr>
        <p:spPr>
          <a:xfrm>
            <a:off x="1456772" y="2279987"/>
            <a:ext cx="2045701" cy="583639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21;p21"/>
          <p:cNvSpPr txBox="1"/>
          <p:nvPr>
            <p:ph type="title"/>
          </p:nvPr>
        </p:nvSpPr>
        <p:spPr>
          <a:xfrm>
            <a:off x="311699" y="166537"/>
            <a:ext cx="8520602" cy="572702"/>
          </a:xfrm>
          <a:prstGeom prst="rect">
            <a:avLst/>
          </a:prstGeom>
        </p:spPr>
        <p:txBody>
          <a:bodyPr/>
          <a:lstStyle>
            <a:lvl1pPr defTabSz="831850">
              <a:defRPr sz="2185"/>
            </a:lvl1pPr>
          </a:lstStyle>
          <a:p>
            <a:r>
              <a:t>Android主进程&amp;UI线程</a:t>
            </a:r>
          </a:p>
        </p:txBody>
      </p:sp>
      <p:pic>
        <p:nvPicPr>
          <p:cNvPr id="18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831850"/>
            <a:ext cx="5133340" cy="23679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27;p22" descr="Google Shape;127;p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3" name="Google Shape;128;p22"/>
          <p:cNvSpPr txBox="1"/>
          <p:nvPr/>
        </p:nvSpPr>
        <p:spPr>
          <a:xfrm>
            <a:off x="644525" y="1584094"/>
            <a:ext cx="6673499" cy="1321362"/>
          </a:xfrm>
          <a:prstGeom prst="rect">
            <a:avLst/>
          </a:prstGeom>
          <a:ln w="12700">
            <a:miter lim="400000"/>
          </a:ln>
        </p:spPr>
        <p:txBody>
          <a:bodyPr lIns="19050" tIns="19050" rIns="19050" bIns="19050" anchor="ctr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Handler机制</a:t>
            </a:r>
          </a:p>
          <a:p>
            <a:pPr>
              <a:defRPr sz="3600" b="1">
                <a:solidFill>
                  <a:srgbClr val="FFFFFF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(Android的消息队列机制)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5897</Words>
  <Application>WPS 演示</Application>
  <PresentationFormat/>
  <Paragraphs>594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8" baseType="lpstr">
      <vt:lpstr>Arial</vt:lpstr>
      <vt:lpstr>方正书宋_GBK</vt:lpstr>
      <vt:lpstr>Wingdings</vt:lpstr>
      <vt:lpstr>Arial</vt:lpstr>
      <vt:lpstr>Helvetica Neue</vt:lpstr>
      <vt:lpstr>Helvetica Neue Light</vt:lpstr>
      <vt:lpstr>Microsoft Yahei</vt:lpstr>
      <vt:lpstr>Courier New</vt:lpstr>
      <vt:lpstr>宋体</vt:lpstr>
      <vt:lpstr>汉仪书宋二KW</vt:lpstr>
      <vt:lpstr>微软雅黑</vt:lpstr>
      <vt:lpstr>汉仪旗黑KW</vt:lpstr>
      <vt:lpstr>Arial Unicode MS</vt:lpstr>
      <vt:lpstr>Thonburi</vt:lpstr>
      <vt:lpstr>宋体-简</vt:lpstr>
      <vt:lpstr>Wingdings</vt:lpstr>
      <vt:lpstr>Simple Light</vt:lpstr>
      <vt:lpstr>PowerPoint 演示文稿</vt:lpstr>
      <vt:lpstr>●●提纲</vt:lpstr>
      <vt:lpstr>PowerPoint 演示文稿</vt:lpstr>
      <vt:lpstr>进程</vt:lpstr>
      <vt:lpstr>进程</vt:lpstr>
      <vt:lpstr>线程</vt:lpstr>
      <vt:lpstr>进程、线程总结</vt:lpstr>
      <vt:lpstr>Android主进程&amp;UI线程</vt:lpstr>
      <vt:lpstr>PowerPoint 演示文稿</vt:lpstr>
      <vt:lpstr>Handler 是做什么的？</vt:lpstr>
      <vt:lpstr>Handler机制</vt:lpstr>
      <vt:lpstr>Handler的使用举例</vt:lpstr>
      <vt:lpstr>Handler的使用举例</vt:lpstr>
      <vt:lpstr>Handler的使用举例</vt:lpstr>
      <vt:lpstr>Handler的使用</vt:lpstr>
      <vt:lpstr>Handler的常用方法</vt:lpstr>
      <vt:lpstr>Handler原理：消息队列机制</vt:lpstr>
      <vt:lpstr>Handler原理：UI线程与消息队列机制</vt:lpstr>
      <vt:lpstr>Handler原理：UI线程与消息队列机制</vt:lpstr>
      <vt:lpstr>PowerPoint 演示文稿</vt:lpstr>
      <vt:lpstr>PowerPoint 演示文稿</vt:lpstr>
      <vt:lpstr>辨析Runnable/Message</vt:lpstr>
      <vt:lpstr>扩展：ANR</vt:lpstr>
      <vt:lpstr>Handler总结</vt:lpstr>
      <vt:lpstr>PowerPoint 演示文稿</vt:lpstr>
      <vt:lpstr>Android里常用的操作多线程方式</vt:lpstr>
      <vt:lpstr>Thread</vt:lpstr>
      <vt:lpstr>扩展：HandlerThread（Android特有）</vt:lpstr>
      <vt:lpstr>PowerPoint 演示文稿</vt:lpstr>
      <vt:lpstr>扩展：HandlerThread</vt:lpstr>
      <vt:lpstr>ThreadPool</vt:lpstr>
      <vt:lpstr>ThreadPool</vt:lpstr>
      <vt:lpstr>ThreadPool的使用</vt:lpstr>
      <vt:lpstr>AsyncTask</vt:lpstr>
      <vt:lpstr>AsyncTask</vt:lpstr>
      <vt:lpstr>AsyncTask</vt:lpstr>
      <vt:lpstr>IntentService</vt:lpstr>
      <vt:lpstr>IntentService</vt:lpstr>
      <vt:lpstr>IntentService示例</vt:lpstr>
      <vt:lpstr>IntentService源码</vt:lpstr>
      <vt:lpstr>扩展：RxJava - 简单介绍</vt:lpstr>
      <vt:lpstr>PowerPoint 演示文稿</vt:lpstr>
      <vt:lpstr>扩展：Kotlin - Coroutines(协程)</vt:lpstr>
      <vt:lpstr>Android多线程总结</vt:lpstr>
      <vt:lpstr>PowerPoint 演示文稿</vt:lpstr>
      <vt:lpstr>怎么画一个佩奇？</vt:lpstr>
      <vt:lpstr>布局文件示例</vt:lpstr>
      <vt:lpstr>扩展：详解 ViewTree 及 View / ViewGroup 绘制流程</vt:lpstr>
      <vt:lpstr>扩展：ViewGroup的绘制流程</vt:lpstr>
      <vt:lpstr>扩展：详解ViewTree及View/ViewGroup绘制流程</vt:lpstr>
      <vt:lpstr>扩展：详解ViewTree及View/ViewGroup绘制流程</vt:lpstr>
      <vt:lpstr>扩展：详解ViewTree及View/ViewGroup绘制流程</vt:lpstr>
      <vt:lpstr>扩展：详解ViewTree及View/ViewGroup绘制流程</vt:lpstr>
      <vt:lpstr>自定义View-重写onDraw</vt:lpstr>
      <vt:lpstr>自定义View-重写onDraw</vt:lpstr>
      <vt:lpstr>基本绘制-点 (Point)</vt:lpstr>
      <vt:lpstr>基本绘制-线 (Line)</vt:lpstr>
      <vt:lpstr>基本绘制-圆形 (Circle)</vt:lpstr>
      <vt:lpstr>基本绘制-矩形/圆角矩形/椭圆 (Rect / RoundRect / Oval)</vt:lpstr>
      <vt:lpstr>基本绘制-填充</vt:lpstr>
      <vt:lpstr>基本绘制-文字</vt:lpstr>
      <vt:lpstr>基本绘制-文字</vt:lpstr>
      <vt:lpstr>基本绘制-文字</vt:lpstr>
      <vt:lpstr>PowerPoint 演示文稿</vt:lpstr>
      <vt:lpstr>自定义View总结</vt:lpstr>
      <vt:lpstr>PowerPoint 演示文稿</vt:lpstr>
      <vt:lpstr>时钟App</vt:lpstr>
      <vt:lpstr>附：内存泄露 - Memery Leak</vt:lpstr>
      <vt:lpstr>附：观察者模式</vt:lpstr>
      <vt:lpstr>附：观察者模式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tonybright</cp:lastModifiedBy>
  <cp:revision>5</cp:revision>
  <dcterms:created xsi:type="dcterms:W3CDTF">2019-07-03T13:37:22Z</dcterms:created>
  <dcterms:modified xsi:type="dcterms:W3CDTF">2019-07-03T13:37:22Z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